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41"/>
  </p:notesMasterIdLst>
  <p:sldIdLst>
    <p:sldId id="256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90" r:id="rId13"/>
    <p:sldId id="291" r:id="rId14"/>
    <p:sldId id="292" r:id="rId15"/>
    <p:sldId id="293" r:id="rId16"/>
    <p:sldId id="294" r:id="rId17"/>
    <p:sldId id="29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67" r:id="rId26"/>
    <p:sldId id="257" r:id="rId27"/>
    <p:sldId id="259" r:id="rId28"/>
    <p:sldId id="263" r:id="rId29"/>
    <p:sldId id="260" r:id="rId30"/>
    <p:sldId id="264" r:id="rId31"/>
    <p:sldId id="265" r:id="rId32"/>
    <p:sldId id="266" r:id="rId33"/>
    <p:sldId id="261" r:id="rId34"/>
    <p:sldId id="296" r:id="rId35"/>
    <p:sldId id="297" r:id="rId36"/>
    <p:sldId id="298" r:id="rId37"/>
    <p:sldId id="258" r:id="rId38"/>
    <p:sldId id="262" r:id="rId39"/>
    <p:sldId id="299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>
      <p:cViewPr varScale="1">
        <p:scale>
          <a:sx n="81" d="100"/>
          <a:sy n="81" d="100"/>
        </p:scale>
        <p:origin x="1522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D0BA51-2D4F-4A67-80B8-34C143879E7A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46BA411E-79BB-4E24-8AED-AD71219A1E2D}">
      <dgm:prSet phldrT="[Text]"/>
      <dgm:spPr/>
      <dgm:t>
        <a:bodyPr/>
        <a:lstStyle/>
        <a:p>
          <a:r>
            <a:rPr lang="id-ID" dirty="0"/>
            <a:t>MWA ITB membentuk Panel Ahli untuk mencari dan menemukan bakal calon Rektor.</a:t>
          </a:r>
        </a:p>
      </dgm:t>
    </dgm:pt>
    <dgm:pt modelId="{904A2FC3-56A9-4EB1-9C39-613B9D048D41}" type="parTrans" cxnId="{73B361FB-5106-4F7A-8F21-2F84DE8EF2A4}">
      <dgm:prSet/>
      <dgm:spPr/>
      <dgm:t>
        <a:bodyPr/>
        <a:lstStyle/>
        <a:p>
          <a:endParaRPr lang="id-ID"/>
        </a:p>
      </dgm:t>
    </dgm:pt>
    <dgm:pt modelId="{4E61C180-04DD-487E-9320-436CDA239BB0}" type="sibTrans" cxnId="{73B361FB-5106-4F7A-8F21-2F84DE8EF2A4}">
      <dgm:prSet/>
      <dgm:spPr/>
      <dgm:t>
        <a:bodyPr/>
        <a:lstStyle/>
        <a:p>
          <a:endParaRPr lang="id-ID"/>
        </a:p>
      </dgm:t>
    </dgm:pt>
    <dgm:pt modelId="{EF202522-2A6C-4A6B-AD92-5ED4B86B6175}">
      <dgm:prSet phldrT="[Text]"/>
      <dgm:spPr/>
      <dgm:t>
        <a:bodyPr/>
        <a:lstStyle/>
        <a:p>
          <a:r>
            <a:rPr lang="id-ID" dirty="0"/>
            <a:t>Panel Ahli menjaring calon nomine yang diusulkan anggota MWA/anggota senat/warga ITB/pihak lainnya atau mendaftarkan diri.</a:t>
          </a:r>
        </a:p>
      </dgm:t>
    </dgm:pt>
    <dgm:pt modelId="{660BD070-A7C8-423C-8B96-6682B0A3B8EB}" type="parTrans" cxnId="{608039F9-2BF2-4B9F-91AC-D836ED44B1F8}">
      <dgm:prSet/>
      <dgm:spPr/>
      <dgm:t>
        <a:bodyPr/>
        <a:lstStyle/>
        <a:p>
          <a:endParaRPr lang="id-ID"/>
        </a:p>
      </dgm:t>
    </dgm:pt>
    <dgm:pt modelId="{5506DE57-41BD-4304-A3FB-73B61F1DB035}" type="sibTrans" cxnId="{608039F9-2BF2-4B9F-91AC-D836ED44B1F8}">
      <dgm:prSet/>
      <dgm:spPr/>
      <dgm:t>
        <a:bodyPr/>
        <a:lstStyle/>
        <a:p>
          <a:endParaRPr lang="id-ID"/>
        </a:p>
      </dgm:t>
    </dgm:pt>
    <dgm:pt modelId="{1645DDF9-95EB-4869-90F0-1AB002629B9A}">
      <dgm:prSet phldrT="[Text]"/>
      <dgm:spPr/>
      <dgm:t>
        <a:bodyPr/>
        <a:lstStyle/>
        <a:p>
          <a:r>
            <a:rPr lang="id-ID" dirty="0"/>
            <a:t>Penjaringan calon nomine dan pengesahan oleh panel ahli.</a:t>
          </a:r>
        </a:p>
      </dgm:t>
    </dgm:pt>
    <dgm:pt modelId="{28A18F7C-E711-4A38-8737-50B2E17D3FE8}" type="parTrans" cxnId="{626886E0-54E1-4945-8532-FDAAFE9C23E6}">
      <dgm:prSet/>
      <dgm:spPr/>
      <dgm:t>
        <a:bodyPr/>
        <a:lstStyle/>
        <a:p>
          <a:endParaRPr lang="id-ID"/>
        </a:p>
      </dgm:t>
    </dgm:pt>
    <dgm:pt modelId="{6827481D-2C16-4E76-A5AC-C83AB1DD7DA1}" type="sibTrans" cxnId="{626886E0-54E1-4945-8532-FDAAFE9C23E6}">
      <dgm:prSet/>
      <dgm:spPr/>
      <dgm:t>
        <a:bodyPr/>
        <a:lstStyle/>
        <a:p>
          <a:endParaRPr lang="id-ID"/>
        </a:p>
      </dgm:t>
    </dgm:pt>
    <dgm:pt modelId="{4AD3168C-4872-4273-93D0-F0C09432507F}">
      <dgm:prSet phldrT="[Text]"/>
      <dgm:spPr/>
      <dgm:t>
        <a:bodyPr/>
        <a:lstStyle/>
        <a:p>
          <a:r>
            <a:rPr lang="id-ID" dirty="0"/>
            <a:t>Penetapan Bakal Calon oleh Panel Ahli (10 Calon).</a:t>
          </a:r>
        </a:p>
      </dgm:t>
    </dgm:pt>
    <dgm:pt modelId="{951C066E-2559-4251-A7FB-6C65119BB7DF}" type="parTrans" cxnId="{7234F38F-0391-47D1-BABC-39E0CAD1A083}">
      <dgm:prSet/>
      <dgm:spPr/>
      <dgm:t>
        <a:bodyPr/>
        <a:lstStyle/>
        <a:p>
          <a:endParaRPr lang="id-ID"/>
        </a:p>
      </dgm:t>
    </dgm:pt>
    <dgm:pt modelId="{42C8135D-2F8B-413D-B3C3-D616D5BEB3F0}" type="sibTrans" cxnId="{7234F38F-0391-47D1-BABC-39E0CAD1A083}">
      <dgm:prSet/>
      <dgm:spPr/>
      <dgm:t>
        <a:bodyPr/>
        <a:lstStyle/>
        <a:p>
          <a:endParaRPr lang="id-ID"/>
        </a:p>
      </dgm:t>
    </dgm:pt>
    <dgm:pt modelId="{C6ADB4EB-E923-4208-9027-F15F6FC1B090}">
      <dgm:prSet phldrT="[Text]"/>
      <dgm:spPr/>
      <dgm:t>
        <a:bodyPr/>
        <a:lstStyle/>
        <a:p>
          <a:r>
            <a:rPr lang="id-ID" dirty="0"/>
            <a:t>Pemilihan Calon Rektor oleh Senat.</a:t>
          </a:r>
        </a:p>
      </dgm:t>
    </dgm:pt>
    <dgm:pt modelId="{AB695E83-273D-4C39-AE34-133951F4BDD2}" type="parTrans" cxnId="{982C9A7C-B8C6-4826-A993-A33E61AF9455}">
      <dgm:prSet/>
      <dgm:spPr/>
      <dgm:t>
        <a:bodyPr/>
        <a:lstStyle/>
        <a:p>
          <a:endParaRPr lang="id-ID"/>
        </a:p>
      </dgm:t>
    </dgm:pt>
    <dgm:pt modelId="{002F17D6-B905-41F6-AB17-10CE4D1D05A8}" type="sibTrans" cxnId="{982C9A7C-B8C6-4826-A993-A33E61AF9455}">
      <dgm:prSet/>
      <dgm:spPr/>
      <dgm:t>
        <a:bodyPr/>
        <a:lstStyle/>
        <a:p>
          <a:endParaRPr lang="id-ID"/>
        </a:p>
      </dgm:t>
    </dgm:pt>
    <dgm:pt modelId="{075BCEBC-D1F3-408F-916C-E2F9F0389C7D}">
      <dgm:prSet phldrT="[Text]"/>
      <dgm:spPr/>
      <dgm:t>
        <a:bodyPr/>
        <a:lstStyle/>
        <a:p>
          <a:r>
            <a:rPr lang="id-ID" dirty="0"/>
            <a:t>Verifikasi data calon nomine.</a:t>
          </a:r>
        </a:p>
      </dgm:t>
    </dgm:pt>
    <dgm:pt modelId="{F3C092C7-8976-41D9-93B5-2F1C302E46B1}" type="parTrans" cxnId="{97980180-9A81-432E-96A1-D0C94DD5B1CD}">
      <dgm:prSet/>
      <dgm:spPr/>
      <dgm:t>
        <a:bodyPr/>
        <a:lstStyle/>
        <a:p>
          <a:endParaRPr lang="id-ID"/>
        </a:p>
      </dgm:t>
    </dgm:pt>
    <dgm:pt modelId="{1EEFFB0D-6415-46CE-8153-1E065315AE5D}" type="sibTrans" cxnId="{97980180-9A81-432E-96A1-D0C94DD5B1CD}">
      <dgm:prSet/>
      <dgm:spPr/>
      <dgm:t>
        <a:bodyPr/>
        <a:lstStyle/>
        <a:p>
          <a:endParaRPr lang="id-ID"/>
        </a:p>
      </dgm:t>
    </dgm:pt>
    <dgm:pt modelId="{F774A5E0-9C9D-4F63-9D81-C9D4F37EE6DD}">
      <dgm:prSet phldrT="[Text]"/>
      <dgm:spPr/>
      <dgm:t>
        <a:bodyPr/>
        <a:lstStyle/>
        <a:p>
          <a:r>
            <a:rPr lang="id-ID" dirty="0"/>
            <a:t>Penyerahan Daftar Calon Rektor ke MWA.</a:t>
          </a:r>
        </a:p>
      </dgm:t>
    </dgm:pt>
    <dgm:pt modelId="{AC920EB2-B7A6-4E07-A982-3FDDEB85E91C}" type="parTrans" cxnId="{6A8295CD-08AE-48BB-80D9-3CA0598808D2}">
      <dgm:prSet/>
      <dgm:spPr/>
      <dgm:t>
        <a:bodyPr/>
        <a:lstStyle/>
        <a:p>
          <a:endParaRPr lang="id-ID"/>
        </a:p>
      </dgm:t>
    </dgm:pt>
    <dgm:pt modelId="{1D34C0C9-9A8D-4FBE-9DF3-0947CC0E4697}" type="sibTrans" cxnId="{6A8295CD-08AE-48BB-80D9-3CA0598808D2}">
      <dgm:prSet/>
      <dgm:spPr/>
      <dgm:t>
        <a:bodyPr/>
        <a:lstStyle/>
        <a:p>
          <a:endParaRPr lang="id-ID"/>
        </a:p>
      </dgm:t>
    </dgm:pt>
    <dgm:pt modelId="{D52F43EA-E6C2-4281-BE53-EBA374F43B59}">
      <dgm:prSet phldrT="[Text]"/>
      <dgm:spPr/>
      <dgm:t>
        <a:bodyPr/>
        <a:lstStyle/>
        <a:p>
          <a:r>
            <a:rPr lang="id-ID" dirty="0"/>
            <a:t>Pemilihan rektor oleh MWA dengan prinsip </a:t>
          </a:r>
          <a:r>
            <a:rPr lang="id-ID" i="1" dirty="0"/>
            <a:t>majority vote.</a:t>
          </a:r>
          <a:endParaRPr lang="id-ID" dirty="0"/>
        </a:p>
      </dgm:t>
    </dgm:pt>
    <dgm:pt modelId="{F3FBC757-07C6-4919-BE98-96C24050F706}" type="parTrans" cxnId="{DD78837E-F9F4-488B-8AB3-CAC9E5101B63}">
      <dgm:prSet/>
      <dgm:spPr/>
      <dgm:t>
        <a:bodyPr/>
        <a:lstStyle/>
        <a:p>
          <a:endParaRPr lang="id-ID"/>
        </a:p>
      </dgm:t>
    </dgm:pt>
    <dgm:pt modelId="{70503717-CD65-4815-8014-D54104DD243C}" type="sibTrans" cxnId="{DD78837E-F9F4-488B-8AB3-CAC9E5101B63}">
      <dgm:prSet/>
      <dgm:spPr/>
      <dgm:t>
        <a:bodyPr/>
        <a:lstStyle/>
        <a:p>
          <a:endParaRPr lang="id-ID"/>
        </a:p>
      </dgm:t>
    </dgm:pt>
    <dgm:pt modelId="{D153F347-E056-4979-9915-24A9D741EE2F}" type="pres">
      <dgm:prSet presAssocID="{C9D0BA51-2D4F-4A67-80B8-34C143879E7A}" presName="Name0" presStyleCnt="0">
        <dgm:presLayoutVars>
          <dgm:dir/>
          <dgm:resizeHandles val="exact"/>
        </dgm:presLayoutVars>
      </dgm:prSet>
      <dgm:spPr/>
    </dgm:pt>
    <dgm:pt modelId="{81AE95ED-639C-4CBF-B754-CCB8DD92C4E8}" type="pres">
      <dgm:prSet presAssocID="{46BA411E-79BB-4E24-8AED-AD71219A1E2D}" presName="node" presStyleLbl="node1" presStyleIdx="0" presStyleCnt="8">
        <dgm:presLayoutVars>
          <dgm:bulletEnabled val="1"/>
        </dgm:presLayoutVars>
      </dgm:prSet>
      <dgm:spPr/>
    </dgm:pt>
    <dgm:pt modelId="{51ACF201-9691-4E00-83F5-BCFB7714EBB5}" type="pres">
      <dgm:prSet presAssocID="{4E61C180-04DD-487E-9320-436CDA239BB0}" presName="sibTrans" presStyleLbl="sibTrans1D1" presStyleIdx="0" presStyleCnt="7"/>
      <dgm:spPr/>
    </dgm:pt>
    <dgm:pt modelId="{1C833171-33E3-4077-852C-A2FA9856597C}" type="pres">
      <dgm:prSet presAssocID="{4E61C180-04DD-487E-9320-436CDA239BB0}" presName="connectorText" presStyleLbl="sibTrans1D1" presStyleIdx="0" presStyleCnt="7"/>
      <dgm:spPr/>
    </dgm:pt>
    <dgm:pt modelId="{574CD81C-2D30-458B-B883-5837080A91D3}" type="pres">
      <dgm:prSet presAssocID="{EF202522-2A6C-4A6B-AD92-5ED4B86B6175}" presName="node" presStyleLbl="node1" presStyleIdx="1" presStyleCnt="8">
        <dgm:presLayoutVars>
          <dgm:bulletEnabled val="1"/>
        </dgm:presLayoutVars>
      </dgm:prSet>
      <dgm:spPr/>
    </dgm:pt>
    <dgm:pt modelId="{23611B8B-B840-4CAF-99A6-874EE506EBFE}" type="pres">
      <dgm:prSet presAssocID="{5506DE57-41BD-4304-A3FB-73B61F1DB035}" presName="sibTrans" presStyleLbl="sibTrans1D1" presStyleIdx="1" presStyleCnt="7"/>
      <dgm:spPr/>
    </dgm:pt>
    <dgm:pt modelId="{32205410-92E2-4E9F-BC2D-071594F783AF}" type="pres">
      <dgm:prSet presAssocID="{5506DE57-41BD-4304-A3FB-73B61F1DB035}" presName="connectorText" presStyleLbl="sibTrans1D1" presStyleIdx="1" presStyleCnt="7"/>
      <dgm:spPr/>
    </dgm:pt>
    <dgm:pt modelId="{ED81B04C-58EC-4AF2-AC94-05ACC4ACAC02}" type="pres">
      <dgm:prSet presAssocID="{1645DDF9-95EB-4869-90F0-1AB002629B9A}" presName="node" presStyleLbl="node1" presStyleIdx="2" presStyleCnt="8">
        <dgm:presLayoutVars>
          <dgm:bulletEnabled val="1"/>
        </dgm:presLayoutVars>
      </dgm:prSet>
      <dgm:spPr/>
    </dgm:pt>
    <dgm:pt modelId="{DEEE2C31-F108-4857-A6ED-F01CE888AF33}" type="pres">
      <dgm:prSet presAssocID="{6827481D-2C16-4E76-A5AC-C83AB1DD7DA1}" presName="sibTrans" presStyleLbl="sibTrans1D1" presStyleIdx="2" presStyleCnt="7"/>
      <dgm:spPr/>
    </dgm:pt>
    <dgm:pt modelId="{86A17B27-B038-42FC-AC81-3FE7E7760894}" type="pres">
      <dgm:prSet presAssocID="{6827481D-2C16-4E76-A5AC-C83AB1DD7DA1}" presName="connectorText" presStyleLbl="sibTrans1D1" presStyleIdx="2" presStyleCnt="7"/>
      <dgm:spPr/>
    </dgm:pt>
    <dgm:pt modelId="{CB953599-9B9F-4C28-8DD2-98881204434F}" type="pres">
      <dgm:prSet presAssocID="{075BCEBC-D1F3-408F-916C-E2F9F0389C7D}" presName="node" presStyleLbl="node1" presStyleIdx="3" presStyleCnt="8">
        <dgm:presLayoutVars>
          <dgm:bulletEnabled val="1"/>
        </dgm:presLayoutVars>
      </dgm:prSet>
      <dgm:spPr/>
    </dgm:pt>
    <dgm:pt modelId="{1D248524-4F90-4ECA-A2EB-C37C2C8260DE}" type="pres">
      <dgm:prSet presAssocID="{1EEFFB0D-6415-46CE-8153-1E065315AE5D}" presName="sibTrans" presStyleLbl="sibTrans1D1" presStyleIdx="3" presStyleCnt="7"/>
      <dgm:spPr/>
    </dgm:pt>
    <dgm:pt modelId="{E7A32C9C-E1BD-4AF7-BD2F-1EB8DFE68FA9}" type="pres">
      <dgm:prSet presAssocID="{1EEFFB0D-6415-46CE-8153-1E065315AE5D}" presName="connectorText" presStyleLbl="sibTrans1D1" presStyleIdx="3" presStyleCnt="7"/>
      <dgm:spPr/>
    </dgm:pt>
    <dgm:pt modelId="{DE39F2CA-178C-443E-91FA-12030B3147B5}" type="pres">
      <dgm:prSet presAssocID="{4AD3168C-4872-4273-93D0-F0C09432507F}" presName="node" presStyleLbl="node1" presStyleIdx="4" presStyleCnt="8">
        <dgm:presLayoutVars>
          <dgm:bulletEnabled val="1"/>
        </dgm:presLayoutVars>
      </dgm:prSet>
      <dgm:spPr/>
    </dgm:pt>
    <dgm:pt modelId="{572DC18D-D912-49E1-9D67-BBFB7A468374}" type="pres">
      <dgm:prSet presAssocID="{42C8135D-2F8B-413D-B3C3-D616D5BEB3F0}" presName="sibTrans" presStyleLbl="sibTrans1D1" presStyleIdx="4" presStyleCnt="7"/>
      <dgm:spPr/>
    </dgm:pt>
    <dgm:pt modelId="{AD188809-CC7D-451C-9E20-BB3B806007A3}" type="pres">
      <dgm:prSet presAssocID="{42C8135D-2F8B-413D-B3C3-D616D5BEB3F0}" presName="connectorText" presStyleLbl="sibTrans1D1" presStyleIdx="4" presStyleCnt="7"/>
      <dgm:spPr/>
    </dgm:pt>
    <dgm:pt modelId="{95D223A1-0675-43ED-B2AA-353357F40932}" type="pres">
      <dgm:prSet presAssocID="{C6ADB4EB-E923-4208-9027-F15F6FC1B090}" presName="node" presStyleLbl="node1" presStyleIdx="5" presStyleCnt="8">
        <dgm:presLayoutVars>
          <dgm:bulletEnabled val="1"/>
        </dgm:presLayoutVars>
      </dgm:prSet>
      <dgm:spPr/>
    </dgm:pt>
    <dgm:pt modelId="{12407079-EC8C-46B3-B241-D4580E5012BA}" type="pres">
      <dgm:prSet presAssocID="{002F17D6-B905-41F6-AB17-10CE4D1D05A8}" presName="sibTrans" presStyleLbl="sibTrans1D1" presStyleIdx="5" presStyleCnt="7"/>
      <dgm:spPr/>
    </dgm:pt>
    <dgm:pt modelId="{26D0389F-BF0B-4BA9-A8B4-FC73F001CFA4}" type="pres">
      <dgm:prSet presAssocID="{002F17D6-B905-41F6-AB17-10CE4D1D05A8}" presName="connectorText" presStyleLbl="sibTrans1D1" presStyleIdx="5" presStyleCnt="7"/>
      <dgm:spPr/>
    </dgm:pt>
    <dgm:pt modelId="{76BB02B3-D8BC-4096-9F8F-CC1AEBB5B2A2}" type="pres">
      <dgm:prSet presAssocID="{F774A5E0-9C9D-4F63-9D81-C9D4F37EE6DD}" presName="node" presStyleLbl="node1" presStyleIdx="6" presStyleCnt="8">
        <dgm:presLayoutVars>
          <dgm:bulletEnabled val="1"/>
        </dgm:presLayoutVars>
      </dgm:prSet>
      <dgm:spPr/>
    </dgm:pt>
    <dgm:pt modelId="{DCA8429E-13D6-410C-B795-9D4BCD99566F}" type="pres">
      <dgm:prSet presAssocID="{1D34C0C9-9A8D-4FBE-9DF3-0947CC0E4697}" presName="sibTrans" presStyleLbl="sibTrans1D1" presStyleIdx="6" presStyleCnt="7"/>
      <dgm:spPr/>
    </dgm:pt>
    <dgm:pt modelId="{2B8927E6-7447-4076-981E-C874AA12836D}" type="pres">
      <dgm:prSet presAssocID="{1D34C0C9-9A8D-4FBE-9DF3-0947CC0E4697}" presName="connectorText" presStyleLbl="sibTrans1D1" presStyleIdx="6" presStyleCnt="7"/>
      <dgm:spPr/>
    </dgm:pt>
    <dgm:pt modelId="{8404CD16-1334-46A6-9506-5E778A3A6EC7}" type="pres">
      <dgm:prSet presAssocID="{D52F43EA-E6C2-4281-BE53-EBA374F43B59}" presName="node" presStyleLbl="node1" presStyleIdx="7" presStyleCnt="8">
        <dgm:presLayoutVars>
          <dgm:bulletEnabled val="1"/>
        </dgm:presLayoutVars>
      </dgm:prSet>
      <dgm:spPr/>
    </dgm:pt>
  </dgm:ptLst>
  <dgm:cxnLst>
    <dgm:cxn modelId="{9F465106-C28D-4C26-AF82-997401348CEA}" type="presOf" srcId="{1D34C0C9-9A8D-4FBE-9DF3-0947CC0E4697}" destId="{2B8927E6-7447-4076-981E-C874AA12836D}" srcOrd="1" destOrd="0" presId="urn:microsoft.com/office/officeart/2005/8/layout/bProcess3"/>
    <dgm:cxn modelId="{1B58EE11-002D-46F0-A09D-555FEEC8A037}" type="presOf" srcId="{EF202522-2A6C-4A6B-AD92-5ED4B86B6175}" destId="{574CD81C-2D30-458B-B883-5837080A91D3}" srcOrd="0" destOrd="0" presId="urn:microsoft.com/office/officeart/2005/8/layout/bProcess3"/>
    <dgm:cxn modelId="{E5466513-C13F-49DB-AFEF-C658B1703AEF}" type="presOf" srcId="{5506DE57-41BD-4304-A3FB-73B61F1DB035}" destId="{32205410-92E2-4E9F-BC2D-071594F783AF}" srcOrd="1" destOrd="0" presId="urn:microsoft.com/office/officeart/2005/8/layout/bProcess3"/>
    <dgm:cxn modelId="{ABA7781B-5072-4F14-A63B-634952B3FD4E}" type="presOf" srcId="{5506DE57-41BD-4304-A3FB-73B61F1DB035}" destId="{23611B8B-B840-4CAF-99A6-874EE506EBFE}" srcOrd="0" destOrd="0" presId="urn:microsoft.com/office/officeart/2005/8/layout/bProcess3"/>
    <dgm:cxn modelId="{DB97041D-4825-48A8-BB60-E4332B69E640}" type="presOf" srcId="{6827481D-2C16-4E76-A5AC-C83AB1DD7DA1}" destId="{86A17B27-B038-42FC-AC81-3FE7E7760894}" srcOrd="1" destOrd="0" presId="urn:microsoft.com/office/officeart/2005/8/layout/bProcess3"/>
    <dgm:cxn modelId="{D1190F36-C9FF-4D98-8914-145209517CC9}" type="presOf" srcId="{C6ADB4EB-E923-4208-9027-F15F6FC1B090}" destId="{95D223A1-0675-43ED-B2AA-353357F40932}" srcOrd="0" destOrd="0" presId="urn:microsoft.com/office/officeart/2005/8/layout/bProcess3"/>
    <dgm:cxn modelId="{8F26A63D-DDAD-4EE8-B108-517EAEE4C619}" type="presOf" srcId="{F774A5E0-9C9D-4F63-9D81-C9D4F37EE6DD}" destId="{76BB02B3-D8BC-4096-9F8F-CC1AEBB5B2A2}" srcOrd="0" destOrd="0" presId="urn:microsoft.com/office/officeart/2005/8/layout/bProcess3"/>
    <dgm:cxn modelId="{8357443E-A8FB-4EC4-83E9-AD3A4887366A}" type="presOf" srcId="{002F17D6-B905-41F6-AB17-10CE4D1D05A8}" destId="{12407079-EC8C-46B3-B241-D4580E5012BA}" srcOrd="0" destOrd="0" presId="urn:microsoft.com/office/officeart/2005/8/layout/bProcess3"/>
    <dgm:cxn modelId="{B4094166-AE45-4967-BC8C-F2FE96908B9B}" type="presOf" srcId="{D52F43EA-E6C2-4281-BE53-EBA374F43B59}" destId="{8404CD16-1334-46A6-9506-5E778A3A6EC7}" srcOrd="0" destOrd="0" presId="urn:microsoft.com/office/officeart/2005/8/layout/bProcess3"/>
    <dgm:cxn modelId="{982C9A7C-B8C6-4826-A993-A33E61AF9455}" srcId="{C9D0BA51-2D4F-4A67-80B8-34C143879E7A}" destId="{C6ADB4EB-E923-4208-9027-F15F6FC1B090}" srcOrd="5" destOrd="0" parTransId="{AB695E83-273D-4C39-AE34-133951F4BDD2}" sibTransId="{002F17D6-B905-41F6-AB17-10CE4D1D05A8}"/>
    <dgm:cxn modelId="{DD78837E-F9F4-488B-8AB3-CAC9E5101B63}" srcId="{C9D0BA51-2D4F-4A67-80B8-34C143879E7A}" destId="{D52F43EA-E6C2-4281-BE53-EBA374F43B59}" srcOrd="7" destOrd="0" parTransId="{F3FBC757-07C6-4919-BE98-96C24050F706}" sibTransId="{70503717-CD65-4815-8014-D54104DD243C}"/>
    <dgm:cxn modelId="{97980180-9A81-432E-96A1-D0C94DD5B1CD}" srcId="{C9D0BA51-2D4F-4A67-80B8-34C143879E7A}" destId="{075BCEBC-D1F3-408F-916C-E2F9F0389C7D}" srcOrd="3" destOrd="0" parTransId="{F3C092C7-8976-41D9-93B5-2F1C302E46B1}" sibTransId="{1EEFFB0D-6415-46CE-8153-1E065315AE5D}"/>
    <dgm:cxn modelId="{0C65E383-705D-40D2-9F01-BFCD8BD01DB3}" type="presOf" srcId="{075BCEBC-D1F3-408F-916C-E2F9F0389C7D}" destId="{CB953599-9B9F-4C28-8DD2-98881204434F}" srcOrd="0" destOrd="0" presId="urn:microsoft.com/office/officeart/2005/8/layout/bProcess3"/>
    <dgm:cxn modelId="{B605D184-5B5A-4712-A222-832608AB3679}" type="presOf" srcId="{42C8135D-2F8B-413D-B3C3-D616D5BEB3F0}" destId="{572DC18D-D912-49E1-9D67-BBFB7A468374}" srcOrd="0" destOrd="0" presId="urn:microsoft.com/office/officeart/2005/8/layout/bProcess3"/>
    <dgm:cxn modelId="{D9BB2187-850B-4EEE-9A29-D056DA83757F}" type="presOf" srcId="{4E61C180-04DD-487E-9320-436CDA239BB0}" destId="{1C833171-33E3-4077-852C-A2FA9856597C}" srcOrd="1" destOrd="0" presId="urn:microsoft.com/office/officeart/2005/8/layout/bProcess3"/>
    <dgm:cxn modelId="{6B6AD887-4FAA-4C0B-B6D0-C361475EC545}" type="presOf" srcId="{1EEFFB0D-6415-46CE-8153-1E065315AE5D}" destId="{E7A32C9C-E1BD-4AF7-BD2F-1EB8DFE68FA9}" srcOrd="1" destOrd="0" presId="urn:microsoft.com/office/officeart/2005/8/layout/bProcess3"/>
    <dgm:cxn modelId="{6ECDFB8B-0F5B-457E-BE4A-CDD51FEE5F2A}" type="presOf" srcId="{6827481D-2C16-4E76-A5AC-C83AB1DD7DA1}" destId="{DEEE2C31-F108-4857-A6ED-F01CE888AF33}" srcOrd="0" destOrd="0" presId="urn:microsoft.com/office/officeart/2005/8/layout/bProcess3"/>
    <dgm:cxn modelId="{7234F38F-0391-47D1-BABC-39E0CAD1A083}" srcId="{C9D0BA51-2D4F-4A67-80B8-34C143879E7A}" destId="{4AD3168C-4872-4273-93D0-F0C09432507F}" srcOrd="4" destOrd="0" parTransId="{951C066E-2559-4251-A7FB-6C65119BB7DF}" sibTransId="{42C8135D-2F8B-413D-B3C3-D616D5BEB3F0}"/>
    <dgm:cxn modelId="{82C3FF9A-C679-4EC5-9A0C-95C47B66A3BC}" type="presOf" srcId="{002F17D6-B905-41F6-AB17-10CE4D1D05A8}" destId="{26D0389F-BF0B-4BA9-A8B4-FC73F001CFA4}" srcOrd="1" destOrd="0" presId="urn:microsoft.com/office/officeart/2005/8/layout/bProcess3"/>
    <dgm:cxn modelId="{A61C529D-7A8C-402A-B94D-D2776D45E988}" type="presOf" srcId="{1645DDF9-95EB-4869-90F0-1AB002629B9A}" destId="{ED81B04C-58EC-4AF2-AC94-05ACC4ACAC02}" srcOrd="0" destOrd="0" presId="urn:microsoft.com/office/officeart/2005/8/layout/bProcess3"/>
    <dgm:cxn modelId="{0DD12CA2-8234-441A-84CA-A1012B060614}" type="presOf" srcId="{C9D0BA51-2D4F-4A67-80B8-34C143879E7A}" destId="{D153F347-E056-4979-9915-24A9D741EE2F}" srcOrd="0" destOrd="0" presId="urn:microsoft.com/office/officeart/2005/8/layout/bProcess3"/>
    <dgm:cxn modelId="{A531EFAF-A830-4F40-8013-99A231BB9119}" type="presOf" srcId="{4AD3168C-4872-4273-93D0-F0C09432507F}" destId="{DE39F2CA-178C-443E-91FA-12030B3147B5}" srcOrd="0" destOrd="0" presId="urn:microsoft.com/office/officeart/2005/8/layout/bProcess3"/>
    <dgm:cxn modelId="{50F6B0B2-7D7E-460B-98D1-A5BD726ECFA6}" type="presOf" srcId="{1D34C0C9-9A8D-4FBE-9DF3-0947CC0E4697}" destId="{DCA8429E-13D6-410C-B795-9D4BCD99566F}" srcOrd="0" destOrd="0" presId="urn:microsoft.com/office/officeart/2005/8/layout/bProcess3"/>
    <dgm:cxn modelId="{F437C9B2-DED2-4867-A748-2C76F7D09170}" type="presOf" srcId="{4E61C180-04DD-487E-9320-436CDA239BB0}" destId="{51ACF201-9691-4E00-83F5-BCFB7714EBB5}" srcOrd="0" destOrd="0" presId="urn:microsoft.com/office/officeart/2005/8/layout/bProcess3"/>
    <dgm:cxn modelId="{A67D47B3-44F8-45BF-8246-0A2188E85CC6}" type="presOf" srcId="{46BA411E-79BB-4E24-8AED-AD71219A1E2D}" destId="{81AE95ED-639C-4CBF-B754-CCB8DD92C4E8}" srcOrd="0" destOrd="0" presId="urn:microsoft.com/office/officeart/2005/8/layout/bProcess3"/>
    <dgm:cxn modelId="{6A8295CD-08AE-48BB-80D9-3CA0598808D2}" srcId="{C9D0BA51-2D4F-4A67-80B8-34C143879E7A}" destId="{F774A5E0-9C9D-4F63-9D81-C9D4F37EE6DD}" srcOrd="6" destOrd="0" parTransId="{AC920EB2-B7A6-4E07-A982-3FDDEB85E91C}" sibTransId="{1D34C0C9-9A8D-4FBE-9DF3-0947CC0E4697}"/>
    <dgm:cxn modelId="{D4ED4AD7-9148-4DF0-8DCC-055DB5B5DB89}" type="presOf" srcId="{1EEFFB0D-6415-46CE-8153-1E065315AE5D}" destId="{1D248524-4F90-4ECA-A2EB-C37C2C8260DE}" srcOrd="0" destOrd="0" presId="urn:microsoft.com/office/officeart/2005/8/layout/bProcess3"/>
    <dgm:cxn modelId="{626886E0-54E1-4945-8532-FDAAFE9C23E6}" srcId="{C9D0BA51-2D4F-4A67-80B8-34C143879E7A}" destId="{1645DDF9-95EB-4869-90F0-1AB002629B9A}" srcOrd="2" destOrd="0" parTransId="{28A18F7C-E711-4A38-8737-50B2E17D3FE8}" sibTransId="{6827481D-2C16-4E76-A5AC-C83AB1DD7DA1}"/>
    <dgm:cxn modelId="{A0C683EC-7B69-4449-8A8F-53D9239CB0D8}" type="presOf" srcId="{42C8135D-2F8B-413D-B3C3-D616D5BEB3F0}" destId="{AD188809-CC7D-451C-9E20-BB3B806007A3}" srcOrd="1" destOrd="0" presId="urn:microsoft.com/office/officeart/2005/8/layout/bProcess3"/>
    <dgm:cxn modelId="{608039F9-2BF2-4B9F-91AC-D836ED44B1F8}" srcId="{C9D0BA51-2D4F-4A67-80B8-34C143879E7A}" destId="{EF202522-2A6C-4A6B-AD92-5ED4B86B6175}" srcOrd="1" destOrd="0" parTransId="{660BD070-A7C8-423C-8B96-6682B0A3B8EB}" sibTransId="{5506DE57-41BD-4304-A3FB-73B61F1DB035}"/>
    <dgm:cxn modelId="{73B361FB-5106-4F7A-8F21-2F84DE8EF2A4}" srcId="{C9D0BA51-2D4F-4A67-80B8-34C143879E7A}" destId="{46BA411E-79BB-4E24-8AED-AD71219A1E2D}" srcOrd="0" destOrd="0" parTransId="{904A2FC3-56A9-4EB1-9C39-613B9D048D41}" sibTransId="{4E61C180-04DD-487E-9320-436CDA239BB0}"/>
    <dgm:cxn modelId="{044095CD-1F0D-4307-B28B-6842C9B5B533}" type="presParOf" srcId="{D153F347-E056-4979-9915-24A9D741EE2F}" destId="{81AE95ED-639C-4CBF-B754-CCB8DD92C4E8}" srcOrd="0" destOrd="0" presId="urn:microsoft.com/office/officeart/2005/8/layout/bProcess3"/>
    <dgm:cxn modelId="{2A68BED9-DF84-4EDE-857D-86AE0B83335B}" type="presParOf" srcId="{D153F347-E056-4979-9915-24A9D741EE2F}" destId="{51ACF201-9691-4E00-83F5-BCFB7714EBB5}" srcOrd="1" destOrd="0" presId="urn:microsoft.com/office/officeart/2005/8/layout/bProcess3"/>
    <dgm:cxn modelId="{37E6A18A-0181-4AD6-B7B0-49AE5370FB04}" type="presParOf" srcId="{51ACF201-9691-4E00-83F5-BCFB7714EBB5}" destId="{1C833171-33E3-4077-852C-A2FA9856597C}" srcOrd="0" destOrd="0" presId="urn:microsoft.com/office/officeart/2005/8/layout/bProcess3"/>
    <dgm:cxn modelId="{21733834-C167-4AA8-A937-5B9CECEE334D}" type="presParOf" srcId="{D153F347-E056-4979-9915-24A9D741EE2F}" destId="{574CD81C-2D30-458B-B883-5837080A91D3}" srcOrd="2" destOrd="0" presId="urn:microsoft.com/office/officeart/2005/8/layout/bProcess3"/>
    <dgm:cxn modelId="{725045CB-A369-40A0-9F0D-B149BAD61619}" type="presParOf" srcId="{D153F347-E056-4979-9915-24A9D741EE2F}" destId="{23611B8B-B840-4CAF-99A6-874EE506EBFE}" srcOrd="3" destOrd="0" presId="urn:microsoft.com/office/officeart/2005/8/layout/bProcess3"/>
    <dgm:cxn modelId="{9CEFB56F-67F4-430F-917C-255C87C2F00F}" type="presParOf" srcId="{23611B8B-B840-4CAF-99A6-874EE506EBFE}" destId="{32205410-92E2-4E9F-BC2D-071594F783AF}" srcOrd="0" destOrd="0" presId="urn:microsoft.com/office/officeart/2005/8/layout/bProcess3"/>
    <dgm:cxn modelId="{8322C5CF-0BAC-42EB-95E8-5DCDF9F2D49C}" type="presParOf" srcId="{D153F347-E056-4979-9915-24A9D741EE2F}" destId="{ED81B04C-58EC-4AF2-AC94-05ACC4ACAC02}" srcOrd="4" destOrd="0" presId="urn:microsoft.com/office/officeart/2005/8/layout/bProcess3"/>
    <dgm:cxn modelId="{B01F698D-C18A-4617-B87C-64CCEA77E68A}" type="presParOf" srcId="{D153F347-E056-4979-9915-24A9D741EE2F}" destId="{DEEE2C31-F108-4857-A6ED-F01CE888AF33}" srcOrd="5" destOrd="0" presId="urn:microsoft.com/office/officeart/2005/8/layout/bProcess3"/>
    <dgm:cxn modelId="{6DD7D7FE-8301-470A-B203-059749807954}" type="presParOf" srcId="{DEEE2C31-F108-4857-A6ED-F01CE888AF33}" destId="{86A17B27-B038-42FC-AC81-3FE7E7760894}" srcOrd="0" destOrd="0" presId="urn:microsoft.com/office/officeart/2005/8/layout/bProcess3"/>
    <dgm:cxn modelId="{A81CCFE7-7E6E-4B59-B757-0DFBD2C07A2F}" type="presParOf" srcId="{D153F347-E056-4979-9915-24A9D741EE2F}" destId="{CB953599-9B9F-4C28-8DD2-98881204434F}" srcOrd="6" destOrd="0" presId="urn:microsoft.com/office/officeart/2005/8/layout/bProcess3"/>
    <dgm:cxn modelId="{625D0FE3-C447-4BEB-8BD1-21320AC1462B}" type="presParOf" srcId="{D153F347-E056-4979-9915-24A9D741EE2F}" destId="{1D248524-4F90-4ECA-A2EB-C37C2C8260DE}" srcOrd="7" destOrd="0" presId="urn:microsoft.com/office/officeart/2005/8/layout/bProcess3"/>
    <dgm:cxn modelId="{A574A3DD-44DE-4AFD-9B3F-EC44AFC2C1D2}" type="presParOf" srcId="{1D248524-4F90-4ECA-A2EB-C37C2C8260DE}" destId="{E7A32C9C-E1BD-4AF7-BD2F-1EB8DFE68FA9}" srcOrd="0" destOrd="0" presId="urn:microsoft.com/office/officeart/2005/8/layout/bProcess3"/>
    <dgm:cxn modelId="{3AD3F464-F832-4C20-82D5-1B2989D24652}" type="presParOf" srcId="{D153F347-E056-4979-9915-24A9D741EE2F}" destId="{DE39F2CA-178C-443E-91FA-12030B3147B5}" srcOrd="8" destOrd="0" presId="urn:microsoft.com/office/officeart/2005/8/layout/bProcess3"/>
    <dgm:cxn modelId="{ECF03043-1288-4E15-ABA3-40E7518166A2}" type="presParOf" srcId="{D153F347-E056-4979-9915-24A9D741EE2F}" destId="{572DC18D-D912-49E1-9D67-BBFB7A468374}" srcOrd="9" destOrd="0" presId="urn:microsoft.com/office/officeart/2005/8/layout/bProcess3"/>
    <dgm:cxn modelId="{3CFE4B11-5A51-4FF4-AABD-EF0D30E23DBC}" type="presParOf" srcId="{572DC18D-D912-49E1-9D67-BBFB7A468374}" destId="{AD188809-CC7D-451C-9E20-BB3B806007A3}" srcOrd="0" destOrd="0" presId="urn:microsoft.com/office/officeart/2005/8/layout/bProcess3"/>
    <dgm:cxn modelId="{40348025-33F0-4B64-AF79-2FD89EA6B722}" type="presParOf" srcId="{D153F347-E056-4979-9915-24A9D741EE2F}" destId="{95D223A1-0675-43ED-B2AA-353357F40932}" srcOrd="10" destOrd="0" presId="urn:microsoft.com/office/officeart/2005/8/layout/bProcess3"/>
    <dgm:cxn modelId="{2F405DE2-C5F6-42CF-8CA3-30CA21F267BB}" type="presParOf" srcId="{D153F347-E056-4979-9915-24A9D741EE2F}" destId="{12407079-EC8C-46B3-B241-D4580E5012BA}" srcOrd="11" destOrd="0" presId="urn:microsoft.com/office/officeart/2005/8/layout/bProcess3"/>
    <dgm:cxn modelId="{B8097C3A-F6F9-45A8-B6F9-97BE4BC3BE34}" type="presParOf" srcId="{12407079-EC8C-46B3-B241-D4580E5012BA}" destId="{26D0389F-BF0B-4BA9-A8B4-FC73F001CFA4}" srcOrd="0" destOrd="0" presId="urn:microsoft.com/office/officeart/2005/8/layout/bProcess3"/>
    <dgm:cxn modelId="{48854B2D-0AD4-438E-B799-905E22AFEE0A}" type="presParOf" srcId="{D153F347-E056-4979-9915-24A9D741EE2F}" destId="{76BB02B3-D8BC-4096-9F8F-CC1AEBB5B2A2}" srcOrd="12" destOrd="0" presId="urn:microsoft.com/office/officeart/2005/8/layout/bProcess3"/>
    <dgm:cxn modelId="{6F1643D0-CD30-4638-9360-77FF12D3520C}" type="presParOf" srcId="{D153F347-E056-4979-9915-24A9D741EE2F}" destId="{DCA8429E-13D6-410C-B795-9D4BCD99566F}" srcOrd="13" destOrd="0" presId="urn:microsoft.com/office/officeart/2005/8/layout/bProcess3"/>
    <dgm:cxn modelId="{00FAB801-3A77-4726-BF04-E41A75BDF203}" type="presParOf" srcId="{DCA8429E-13D6-410C-B795-9D4BCD99566F}" destId="{2B8927E6-7447-4076-981E-C874AA12836D}" srcOrd="0" destOrd="0" presId="urn:microsoft.com/office/officeart/2005/8/layout/bProcess3"/>
    <dgm:cxn modelId="{06DC93CD-AC19-4E4F-AA0B-98E3C0689A8D}" type="presParOf" srcId="{D153F347-E056-4979-9915-24A9D741EE2F}" destId="{8404CD16-1334-46A6-9506-5E778A3A6EC7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ACF201-9691-4E00-83F5-BCFB7714EBB5}">
      <dsp:nvSpPr>
        <dsp:cNvPr id="0" name=""/>
        <dsp:cNvSpPr/>
      </dsp:nvSpPr>
      <dsp:spPr>
        <a:xfrm>
          <a:off x="2304399" y="462512"/>
          <a:ext cx="35764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7645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500" kern="1200"/>
        </a:p>
      </dsp:txBody>
      <dsp:txXfrm>
        <a:off x="2473516" y="506291"/>
        <a:ext cx="19412" cy="3882"/>
      </dsp:txXfrm>
    </dsp:sp>
    <dsp:sp modelId="{81AE95ED-639C-4CBF-B754-CCB8DD92C4E8}">
      <dsp:nvSpPr>
        <dsp:cNvPr id="0" name=""/>
        <dsp:cNvSpPr/>
      </dsp:nvSpPr>
      <dsp:spPr>
        <a:xfrm>
          <a:off x="618176" y="1825"/>
          <a:ext cx="1688023" cy="10128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900" kern="1200" dirty="0"/>
            <a:t>MWA ITB membentuk Panel Ahli untuk mencari dan menemukan bakal calon Rektor.</a:t>
          </a:r>
        </a:p>
      </dsp:txBody>
      <dsp:txXfrm>
        <a:off x="618176" y="1825"/>
        <a:ext cx="1688023" cy="1012814"/>
      </dsp:txXfrm>
    </dsp:sp>
    <dsp:sp modelId="{23611B8B-B840-4CAF-99A6-874EE506EBFE}">
      <dsp:nvSpPr>
        <dsp:cNvPr id="0" name=""/>
        <dsp:cNvSpPr/>
      </dsp:nvSpPr>
      <dsp:spPr>
        <a:xfrm>
          <a:off x="4380668" y="462512"/>
          <a:ext cx="35764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7645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500" kern="1200"/>
        </a:p>
      </dsp:txBody>
      <dsp:txXfrm>
        <a:off x="4549785" y="506291"/>
        <a:ext cx="19412" cy="3882"/>
      </dsp:txXfrm>
    </dsp:sp>
    <dsp:sp modelId="{574CD81C-2D30-458B-B883-5837080A91D3}">
      <dsp:nvSpPr>
        <dsp:cNvPr id="0" name=""/>
        <dsp:cNvSpPr/>
      </dsp:nvSpPr>
      <dsp:spPr>
        <a:xfrm>
          <a:off x="2694445" y="1825"/>
          <a:ext cx="1688023" cy="10128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900" kern="1200" dirty="0"/>
            <a:t>Panel Ahli menjaring calon nomine yang diusulkan anggota MWA/anggota senat/warga ITB/pihak lainnya atau mendaftarkan diri.</a:t>
          </a:r>
        </a:p>
      </dsp:txBody>
      <dsp:txXfrm>
        <a:off x="2694445" y="1825"/>
        <a:ext cx="1688023" cy="1012814"/>
      </dsp:txXfrm>
    </dsp:sp>
    <dsp:sp modelId="{DEEE2C31-F108-4857-A6ED-F01CE888AF33}">
      <dsp:nvSpPr>
        <dsp:cNvPr id="0" name=""/>
        <dsp:cNvSpPr/>
      </dsp:nvSpPr>
      <dsp:spPr>
        <a:xfrm>
          <a:off x="1462187" y="1012839"/>
          <a:ext cx="4152538" cy="357645"/>
        </a:xfrm>
        <a:custGeom>
          <a:avLst/>
          <a:gdLst/>
          <a:ahLst/>
          <a:cxnLst/>
          <a:rect l="0" t="0" r="0" b="0"/>
          <a:pathLst>
            <a:path>
              <a:moveTo>
                <a:pt x="4152538" y="0"/>
              </a:moveTo>
              <a:lnTo>
                <a:pt x="4152538" y="195922"/>
              </a:lnTo>
              <a:lnTo>
                <a:pt x="0" y="195922"/>
              </a:lnTo>
              <a:lnTo>
                <a:pt x="0" y="357645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500" kern="1200"/>
        </a:p>
      </dsp:txBody>
      <dsp:txXfrm>
        <a:off x="3434190" y="1189721"/>
        <a:ext cx="208532" cy="3882"/>
      </dsp:txXfrm>
    </dsp:sp>
    <dsp:sp modelId="{ED81B04C-58EC-4AF2-AC94-05ACC4ACAC02}">
      <dsp:nvSpPr>
        <dsp:cNvPr id="0" name=""/>
        <dsp:cNvSpPr/>
      </dsp:nvSpPr>
      <dsp:spPr>
        <a:xfrm>
          <a:off x="4770714" y="1825"/>
          <a:ext cx="1688023" cy="10128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900" kern="1200" dirty="0"/>
            <a:t>Penjaringan calon nomine dan pengesahan oleh panel ahli.</a:t>
          </a:r>
        </a:p>
      </dsp:txBody>
      <dsp:txXfrm>
        <a:off x="4770714" y="1825"/>
        <a:ext cx="1688023" cy="1012814"/>
      </dsp:txXfrm>
    </dsp:sp>
    <dsp:sp modelId="{1D248524-4F90-4ECA-A2EB-C37C2C8260DE}">
      <dsp:nvSpPr>
        <dsp:cNvPr id="0" name=""/>
        <dsp:cNvSpPr/>
      </dsp:nvSpPr>
      <dsp:spPr>
        <a:xfrm>
          <a:off x="2304399" y="1863572"/>
          <a:ext cx="35764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7645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500" kern="1200"/>
        </a:p>
      </dsp:txBody>
      <dsp:txXfrm>
        <a:off x="2473516" y="1907351"/>
        <a:ext cx="19412" cy="3882"/>
      </dsp:txXfrm>
    </dsp:sp>
    <dsp:sp modelId="{CB953599-9B9F-4C28-8DD2-98881204434F}">
      <dsp:nvSpPr>
        <dsp:cNvPr id="0" name=""/>
        <dsp:cNvSpPr/>
      </dsp:nvSpPr>
      <dsp:spPr>
        <a:xfrm>
          <a:off x="618176" y="1402885"/>
          <a:ext cx="1688023" cy="10128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900" kern="1200" dirty="0"/>
            <a:t>Verifikasi data calon nomine.</a:t>
          </a:r>
        </a:p>
      </dsp:txBody>
      <dsp:txXfrm>
        <a:off x="618176" y="1402885"/>
        <a:ext cx="1688023" cy="1012814"/>
      </dsp:txXfrm>
    </dsp:sp>
    <dsp:sp modelId="{572DC18D-D912-49E1-9D67-BBFB7A468374}">
      <dsp:nvSpPr>
        <dsp:cNvPr id="0" name=""/>
        <dsp:cNvSpPr/>
      </dsp:nvSpPr>
      <dsp:spPr>
        <a:xfrm>
          <a:off x="4380668" y="1863572"/>
          <a:ext cx="35764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7645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500" kern="1200"/>
        </a:p>
      </dsp:txBody>
      <dsp:txXfrm>
        <a:off x="4549785" y="1907351"/>
        <a:ext cx="19412" cy="3882"/>
      </dsp:txXfrm>
    </dsp:sp>
    <dsp:sp modelId="{DE39F2CA-178C-443E-91FA-12030B3147B5}">
      <dsp:nvSpPr>
        <dsp:cNvPr id="0" name=""/>
        <dsp:cNvSpPr/>
      </dsp:nvSpPr>
      <dsp:spPr>
        <a:xfrm>
          <a:off x="2694445" y="1402885"/>
          <a:ext cx="1688023" cy="10128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900" kern="1200" dirty="0"/>
            <a:t>Penetapan Bakal Calon oleh Panel Ahli (10 Calon).</a:t>
          </a:r>
        </a:p>
      </dsp:txBody>
      <dsp:txXfrm>
        <a:off x="2694445" y="1402885"/>
        <a:ext cx="1688023" cy="1012814"/>
      </dsp:txXfrm>
    </dsp:sp>
    <dsp:sp modelId="{12407079-EC8C-46B3-B241-D4580E5012BA}">
      <dsp:nvSpPr>
        <dsp:cNvPr id="0" name=""/>
        <dsp:cNvSpPr/>
      </dsp:nvSpPr>
      <dsp:spPr>
        <a:xfrm>
          <a:off x="1462187" y="2413899"/>
          <a:ext cx="4152538" cy="357645"/>
        </a:xfrm>
        <a:custGeom>
          <a:avLst/>
          <a:gdLst/>
          <a:ahLst/>
          <a:cxnLst/>
          <a:rect l="0" t="0" r="0" b="0"/>
          <a:pathLst>
            <a:path>
              <a:moveTo>
                <a:pt x="4152538" y="0"/>
              </a:moveTo>
              <a:lnTo>
                <a:pt x="4152538" y="195922"/>
              </a:lnTo>
              <a:lnTo>
                <a:pt x="0" y="195922"/>
              </a:lnTo>
              <a:lnTo>
                <a:pt x="0" y="357645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500" kern="1200"/>
        </a:p>
      </dsp:txBody>
      <dsp:txXfrm>
        <a:off x="3434190" y="2590781"/>
        <a:ext cx="208532" cy="3882"/>
      </dsp:txXfrm>
    </dsp:sp>
    <dsp:sp modelId="{95D223A1-0675-43ED-B2AA-353357F40932}">
      <dsp:nvSpPr>
        <dsp:cNvPr id="0" name=""/>
        <dsp:cNvSpPr/>
      </dsp:nvSpPr>
      <dsp:spPr>
        <a:xfrm>
          <a:off x="4770714" y="1402885"/>
          <a:ext cx="1688023" cy="10128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900" kern="1200" dirty="0"/>
            <a:t>Pemilihan Calon Rektor oleh Senat.</a:t>
          </a:r>
        </a:p>
      </dsp:txBody>
      <dsp:txXfrm>
        <a:off x="4770714" y="1402885"/>
        <a:ext cx="1688023" cy="1012814"/>
      </dsp:txXfrm>
    </dsp:sp>
    <dsp:sp modelId="{DCA8429E-13D6-410C-B795-9D4BCD99566F}">
      <dsp:nvSpPr>
        <dsp:cNvPr id="0" name=""/>
        <dsp:cNvSpPr/>
      </dsp:nvSpPr>
      <dsp:spPr>
        <a:xfrm>
          <a:off x="2304399" y="3264632"/>
          <a:ext cx="35764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7645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500" kern="1200"/>
        </a:p>
      </dsp:txBody>
      <dsp:txXfrm>
        <a:off x="2473516" y="3308410"/>
        <a:ext cx="19412" cy="3882"/>
      </dsp:txXfrm>
    </dsp:sp>
    <dsp:sp modelId="{76BB02B3-D8BC-4096-9F8F-CC1AEBB5B2A2}">
      <dsp:nvSpPr>
        <dsp:cNvPr id="0" name=""/>
        <dsp:cNvSpPr/>
      </dsp:nvSpPr>
      <dsp:spPr>
        <a:xfrm>
          <a:off x="618176" y="2803945"/>
          <a:ext cx="1688023" cy="10128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900" kern="1200" dirty="0"/>
            <a:t>Penyerahan Daftar Calon Rektor ke MWA.</a:t>
          </a:r>
        </a:p>
      </dsp:txBody>
      <dsp:txXfrm>
        <a:off x="618176" y="2803945"/>
        <a:ext cx="1688023" cy="1012814"/>
      </dsp:txXfrm>
    </dsp:sp>
    <dsp:sp modelId="{8404CD16-1334-46A6-9506-5E778A3A6EC7}">
      <dsp:nvSpPr>
        <dsp:cNvPr id="0" name=""/>
        <dsp:cNvSpPr/>
      </dsp:nvSpPr>
      <dsp:spPr>
        <a:xfrm>
          <a:off x="2694445" y="2803945"/>
          <a:ext cx="1688023" cy="10128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900" kern="1200" dirty="0"/>
            <a:t>Pemilihan rektor oleh MWA dengan prinsip </a:t>
          </a:r>
          <a:r>
            <a:rPr lang="id-ID" sz="900" i="1" kern="1200" dirty="0"/>
            <a:t>majority vote.</a:t>
          </a:r>
          <a:endParaRPr lang="id-ID" sz="900" kern="1200" dirty="0"/>
        </a:p>
      </dsp:txBody>
      <dsp:txXfrm>
        <a:off x="2694445" y="2803945"/>
        <a:ext cx="1688023" cy="10128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19BC9-17C5-48F1-BF65-C5ABC6CED471}" type="datetimeFigureOut">
              <a:rPr lang="en-ID" smtClean="0"/>
              <a:t>30/01/2019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775647-3169-4FF8-B558-9EB3C8B635C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79413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16736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8181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8233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4289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6201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407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7E222-D306-4D1A-AFEA-F0281FB74527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4F1CF-2104-42AF-BD64-A08FF549A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53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7E222-D306-4D1A-AFEA-F0281FB74527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4F1CF-2104-42AF-BD64-A08FF549A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441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7E222-D306-4D1A-AFEA-F0281FB74527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4F1CF-2104-42AF-BD64-A08FF549A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1179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 ExtraBold"/>
              <a:buNone/>
              <a:defRPr sz="4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889CAA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9CAA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9CAA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9CAA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9CAA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9CAA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9CAA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9CAA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9CAA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2596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 ExtraBold"/>
              <a:buNone/>
              <a:defRPr sz="4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1292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 ExtraBold"/>
              <a:buNone/>
              <a:defRPr sz="4000" b="1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9CAA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9CAA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9CAA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9CAA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9CAA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9CAA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9CAA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9CAA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9CAA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3154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 ExtraBold"/>
              <a:buNone/>
              <a:defRPr sz="4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28860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 ExtraBold"/>
              <a:buNone/>
              <a:defRPr sz="4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90532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 ExtraBold"/>
              <a:buNone/>
              <a:defRPr sz="4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83180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82331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ExtraBold"/>
              <a:buNone/>
              <a:defRPr sz="2000" b="1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6192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7E222-D306-4D1A-AFEA-F0281FB74527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4F1CF-2104-42AF-BD64-A08FF549A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2479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ExtraBold"/>
              <a:buNone/>
              <a:defRPr sz="2000" b="1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5045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 ExtraBold"/>
              <a:buNone/>
              <a:defRPr sz="4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19586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 ExtraBold"/>
              <a:buNone/>
              <a:defRPr sz="4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79161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7E222-D306-4D1A-AFEA-F0281FB74527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4F1CF-2104-42AF-BD64-A08FF549A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78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7E222-D306-4D1A-AFEA-F0281FB74527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4F1CF-2104-42AF-BD64-A08FF549A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856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7E222-D306-4D1A-AFEA-F0281FB74527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4F1CF-2104-42AF-BD64-A08FF549A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6765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7E222-D306-4D1A-AFEA-F0281FB74527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4F1CF-2104-42AF-BD64-A08FF549A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5005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7E222-D306-4D1A-AFEA-F0281FB74527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4F1CF-2104-42AF-BD64-A08FF549A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8553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7E222-D306-4D1A-AFEA-F0281FB74527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4F1CF-2104-42AF-BD64-A08FF549A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4338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7E222-D306-4D1A-AFEA-F0281FB74527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4F1CF-2104-42AF-BD64-A08FF549A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34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7E222-D306-4D1A-AFEA-F0281FB74527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4F1CF-2104-42AF-BD64-A08FF549A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1696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7E222-D306-4D1A-AFEA-F0281FB74527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4F1CF-2104-42AF-BD64-A08FF549A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895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7E222-D306-4D1A-AFEA-F0281FB74527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4F1CF-2104-42AF-BD64-A08FF549A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0075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7E222-D306-4D1A-AFEA-F0281FB74527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4F1CF-2104-42AF-BD64-A08FF549A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9061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7E222-D306-4D1A-AFEA-F0281FB74527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4F1CF-2104-42AF-BD64-A08FF549A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009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7E222-D306-4D1A-AFEA-F0281FB74527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4F1CF-2104-42AF-BD64-A08FF549A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433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7E222-D306-4D1A-AFEA-F0281FB74527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4F1CF-2104-42AF-BD64-A08FF549A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35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7E222-D306-4D1A-AFEA-F0281FB74527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4F1CF-2104-42AF-BD64-A08FF549A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81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7E222-D306-4D1A-AFEA-F0281FB74527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4F1CF-2104-42AF-BD64-A08FF549A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88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7E222-D306-4D1A-AFEA-F0281FB74527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4F1CF-2104-42AF-BD64-A08FF549A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79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7E222-D306-4D1A-AFEA-F0281FB74527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4F1CF-2104-42AF-BD64-A08FF549A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16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7E222-D306-4D1A-AFEA-F0281FB74527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4F1CF-2104-42AF-BD64-A08FF549A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399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 ExtraBold"/>
              <a:buNone/>
              <a:defRPr sz="4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9CAA"/>
                </a:solidFill>
                <a:latin typeface="Fauna One"/>
                <a:ea typeface="Fauna One"/>
                <a:cs typeface="Fauna One"/>
                <a:sym typeface="Fauna On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460470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b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7E222-D306-4D1A-AFEA-F0281FB74527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4F1CF-2104-42AF-BD64-A08FF549A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1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www.pikiran-rakyat.com/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2667000"/>
            <a:ext cx="7086600" cy="1470025"/>
          </a:xfrm>
        </p:spPr>
        <p:txBody>
          <a:bodyPr/>
          <a:lstStyle/>
          <a:p>
            <a:pPr algn="r"/>
            <a:r>
              <a:rPr lang="en-US" i="1" dirty="0"/>
              <a:t>Kajian </a:t>
            </a:r>
            <a:r>
              <a:rPr lang="en-US" i="1" dirty="0" err="1"/>
              <a:t>Pemilihan</a:t>
            </a:r>
            <a:r>
              <a:rPr lang="en-US" i="1" dirty="0"/>
              <a:t> </a:t>
            </a:r>
            <a:r>
              <a:rPr lang="en-US" i="1" dirty="0" err="1"/>
              <a:t>Rektor</a:t>
            </a:r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sz="2800" i="1" dirty="0" err="1">
                <a:solidFill>
                  <a:schemeClr val="accent1"/>
                </a:solidFill>
                <a:latin typeface="+mj-lt"/>
              </a:rPr>
              <a:t>Ganesha</a:t>
            </a:r>
            <a:r>
              <a:rPr lang="en-US" sz="2800" i="1" dirty="0">
                <a:solidFill>
                  <a:schemeClr val="accent1"/>
                </a:solidFill>
                <a:latin typeface="+mj-lt"/>
              </a:rPr>
              <a:t>, 30 </a:t>
            </a:r>
            <a:r>
              <a:rPr lang="en-US" sz="2800" i="1" dirty="0" err="1">
                <a:solidFill>
                  <a:schemeClr val="accent1"/>
                </a:solidFill>
                <a:latin typeface="+mj-lt"/>
              </a:rPr>
              <a:t>Januari</a:t>
            </a:r>
            <a:r>
              <a:rPr lang="en-US" sz="2800" i="1" dirty="0">
                <a:solidFill>
                  <a:schemeClr val="accent1"/>
                </a:solidFill>
                <a:latin typeface="+mj-lt"/>
              </a:rPr>
              <a:t> 2019</a:t>
            </a:r>
          </a:p>
          <a:p>
            <a:pPr algn="r"/>
            <a:r>
              <a:rPr lang="en-US" sz="2800" i="1" dirty="0">
                <a:solidFill>
                  <a:schemeClr val="accent1"/>
                </a:solidFill>
                <a:latin typeface="+mj-lt"/>
              </a:rPr>
              <a:t>http://bit.ly/ReproaksiRektor</a:t>
            </a:r>
          </a:p>
        </p:txBody>
      </p:sp>
    </p:spTree>
    <p:extLst>
      <p:ext uri="{BB962C8B-B14F-4D97-AF65-F5344CB8AC3E}">
        <p14:creationId xmlns:p14="http://schemas.microsoft.com/office/powerpoint/2010/main" val="37390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#2019PEMILIHANREKTORITB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89660"/>
            <a:ext cx="7772400" cy="1125140"/>
          </a:xfrm>
        </p:spPr>
        <p:txBody>
          <a:bodyPr>
            <a:normAutofit/>
          </a:bodyPr>
          <a:lstStyle/>
          <a:p>
            <a:endParaRPr lang="id-ID" sz="1800" b="1" dirty="0">
              <a:solidFill>
                <a:srgbClr val="F595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262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/>
          </p:nvPr>
        </p:nvGraphicFramePr>
        <p:xfrm>
          <a:off x="1257300" y="1920478"/>
          <a:ext cx="7076914" cy="3818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5034E601-A0B3-494B-87E1-DCA40D1CE406}"/>
              </a:ext>
            </a:extLst>
          </p:cNvPr>
          <p:cNvSpPr txBox="1">
            <a:spLocks/>
          </p:cNvSpPr>
          <p:nvPr/>
        </p:nvSpPr>
        <p:spPr>
          <a:xfrm>
            <a:off x="1943100" y="1063229"/>
            <a:ext cx="6572250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defTabSz="685800"/>
            <a:r>
              <a:rPr lang="id-ID" sz="3000" i="1" dirty="0">
                <a:solidFill>
                  <a:srgbClr val="08617E"/>
                </a:solidFill>
                <a:latin typeface="Montserrat ExtraBold"/>
              </a:rPr>
              <a:t>Alur Pemilihan </a:t>
            </a:r>
            <a:r>
              <a:rPr lang="id-ID" sz="3000" i="1" dirty="0">
                <a:solidFill>
                  <a:srgbClr val="F59561"/>
                </a:solidFill>
                <a:latin typeface="Montserrat ExtraBold"/>
              </a:rPr>
              <a:t>Rektor</a:t>
            </a:r>
            <a:endParaRPr lang="en-US" sz="3000" i="1" dirty="0">
              <a:solidFill>
                <a:srgbClr val="F59561"/>
              </a:solidFill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617021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034E601-A0B3-494B-87E1-DCA40D1CE406}"/>
              </a:ext>
            </a:extLst>
          </p:cNvPr>
          <p:cNvSpPr txBox="1">
            <a:spLocks/>
          </p:cNvSpPr>
          <p:nvPr/>
        </p:nvSpPr>
        <p:spPr>
          <a:xfrm>
            <a:off x="1943100" y="1063229"/>
            <a:ext cx="6572250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defTabSz="685800"/>
            <a:r>
              <a:rPr lang="id-ID" sz="3000" i="1" dirty="0">
                <a:solidFill>
                  <a:srgbClr val="08617E"/>
                </a:solidFill>
                <a:latin typeface="Montserrat ExtraBold"/>
              </a:rPr>
              <a:t>Harapan MWA terhadap </a:t>
            </a:r>
            <a:r>
              <a:rPr lang="id-ID" sz="3000" i="1" dirty="0">
                <a:solidFill>
                  <a:srgbClr val="F59561"/>
                </a:solidFill>
                <a:latin typeface="Montserrat ExtraBold"/>
              </a:rPr>
              <a:t>Rektor</a:t>
            </a:r>
            <a:endParaRPr lang="en-US" sz="3000" i="1" dirty="0">
              <a:solidFill>
                <a:srgbClr val="F59561"/>
              </a:solidFill>
              <a:latin typeface="Montserrat ExtraBol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920479"/>
            <a:ext cx="6063141" cy="36621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40511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034E601-A0B3-494B-87E1-DCA40D1CE406}"/>
              </a:ext>
            </a:extLst>
          </p:cNvPr>
          <p:cNvSpPr txBox="1">
            <a:spLocks/>
          </p:cNvSpPr>
          <p:nvPr/>
        </p:nvSpPr>
        <p:spPr>
          <a:xfrm>
            <a:off x="1943100" y="1063229"/>
            <a:ext cx="6572250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defTabSz="685800"/>
            <a:r>
              <a:rPr lang="id-ID" sz="3000" i="1" dirty="0">
                <a:solidFill>
                  <a:srgbClr val="08617E"/>
                </a:solidFill>
                <a:latin typeface="Montserrat ExtraBold"/>
              </a:rPr>
              <a:t>Kriteria </a:t>
            </a:r>
            <a:r>
              <a:rPr lang="id-ID" sz="3000" i="1" dirty="0">
                <a:solidFill>
                  <a:srgbClr val="F59561"/>
                </a:solidFill>
                <a:latin typeface="Montserrat ExtraBold"/>
              </a:rPr>
              <a:t>Rektor</a:t>
            </a:r>
            <a:endParaRPr lang="en-US" sz="3000" i="1" dirty="0">
              <a:solidFill>
                <a:srgbClr val="F59561"/>
              </a:solidFill>
              <a:latin typeface="Montserrat Extra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65"/>
          <a:stretch/>
        </p:blipFill>
        <p:spPr>
          <a:xfrm>
            <a:off x="857251" y="2228850"/>
            <a:ext cx="7539425" cy="32575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03427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034E601-A0B3-494B-87E1-DCA40D1CE406}"/>
              </a:ext>
            </a:extLst>
          </p:cNvPr>
          <p:cNvSpPr txBox="1">
            <a:spLocks/>
          </p:cNvSpPr>
          <p:nvPr/>
        </p:nvSpPr>
        <p:spPr>
          <a:xfrm>
            <a:off x="1943100" y="1063229"/>
            <a:ext cx="6572250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defTabSz="685800"/>
            <a:r>
              <a:rPr lang="id-ID" sz="3000" i="1" dirty="0">
                <a:solidFill>
                  <a:srgbClr val="08617E"/>
                </a:solidFill>
                <a:latin typeface="Montserrat ExtraBold"/>
              </a:rPr>
              <a:t>Kriteria </a:t>
            </a:r>
            <a:r>
              <a:rPr lang="id-ID" sz="3000" i="1" dirty="0">
                <a:solidFill>
                  <a:srgbClr val="F59561"/>
                </a:solidFill>
                <a:latin typeface="Montserrat ExtraBold"/>
              </a:rPr>
              <a:t>Rektor</a:t>
            </a:r>
            <a:endParaRPr lang="en-US" sz="3000" i="1" dirty="0">
              <a:solidFill>
                <a:srgbClr val="F59561"/>
              </a:solidFill>
              <a:latin typeface="Montserrat ExtraBol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85"/>
          <a:stretch/>
        </p:blipFill>
        <p:spPr>
          <a:xfrm>
            <a:off x="857250" y="2228850"/>
            <a:ext cx="7421547" cy="3314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30009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034E601-A0B3-494B-87E1-DCA40D1CE406}"/>
              </a:ext>
            </a:extLst>
          </p:cNvPr>
          <p:cNvSpPr txBox="1">
            <a:spLocks/>
          </p:cNvSpPr>
          <p:nvPr/>
        </p:nvSpPr>
        <p:spPr>
          <a:xfrm>
            <a:off x="1943100" y="1063229"/>
            <a:ext cx="6572250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defTabSz="685800"/>
            <a:r>
              <a:rPr lang="id-ID" sz="3000" i="1" dirty="0">
                <a:solidFill>
                  <a:srgbClr val="08617E"/>
                </a:solidFill>
                <a:latin typeface="Montserrat ExtraBold"/>
              </a:rPr>
              <a:t>Kriteria </a:t>
            </a:r>
            <a:r>
              <a:rPr lang="id-ID" sz="3000" i="1" dirty="0">
                <a:solidFill>
                  <a:srgbClr val="F59561"/>
                </a:solidFill>
                <a:latin typeface="Montserrat ExtraBold"/>
              </a:rPr>
              <a:t>Rektor</a:t>
            </a:r>
            <a:endParaRPr lang="en-US" sz="3000" i="1" dirty="0">
              <a:solidFill>
                <a:srgbClr val="F59561"/>
              </a:solidFill>
              <a:latin typeface="Montserrat Extra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1" y="1920479"/>
            <a:ext cx="7079735" cy="3714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44708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2819400"/>
            <a:ext cx="7086600" cy="1470025"/>
          </a:xfrm>
        </p:spPr>
        <p:txBody>
          <a:bodyPr/>
          <a:lstStyle/>
          <a:p>
            <a:pPr algn="r"/>
            <a:r>
              <a:rPr lang="en-US" i="1" dirty="0" err="1"/>
              <a:t>Pemilihan</a:t>
            </a:r>
            <a:r>
              <a:rPr lang="en-US" i="1" dirty="0"/>
              <a:t> </a:t>
            </a:r>
            <a:r>
              <a:rPr lang="en-US" i="1" dirty="0" err="1"/>
              <a:t>Rektor</a:t>
            </a:r>
            <a:r>
              <a:rPr lang="en-US" i="1" dirty="0"/>
              <a:t> ITB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sz="2800" i="1" dirty="0" err="1"/>
              <a:t>Mekanisme</a:t>
            </a:r>
            <a:r>
              <a:rPr lang="en-US" sz="2800" i="1" dirty="0"/>
              <a:t> </a:t>
            </a:r>
            <a:r>
              <a:rPr lang="en-US" sz="2800" i="1" dirty="0" err="1"/>
              <a:t>Pemilihan</a:t>
            </a:r>
            <a:r>
              <a:rPr lang="en-US" sz="2800" i="1" dirty="0"/>
              <a:t> </a:t>
            </a:r>
            <a:r>
              <a:rPr lang="en-US" sz="2800" i="1" dirty="0" err="1"/>
              <a:t>Rektor</a:t>
            </a:r>
            <a:r>
              <a:rPr lang="en-US" sz="2800" i="1" dirty="0"/>
              <a:t> ITB </a:t>
            </a:r>
            <a:r>
              <a:rPr lang="en-US" sz="2800" i="1" dirty="0" err="1"/>
              <a:t>Periode</a:t>
            </a:r>
            <a:r>
              <a:rPr lang="en-US" sz="2800" i="1" dirty="0"/>
              <a:t> 2014-2019</a:t>
            </a:r>
            <a:endParaRPr lang="en-US" sz="2800" i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2600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274638"/>
            <a:ext cx="6096000" cy="1143000"/>
          </a:xfrm>
        </p:spPr>
        <p:txBody>
          <a:bodyPr>
            <a:normAutofit/>
          </a:bodyPr>
          <a:lstStyle/>
          <a:p>
            <a:pPr algn="r"/>
            <a:r>
              <a:rPr lang="en-US" sz="2800" i="1" dirty="0" err="1"/>
              <a:t>Dasar</a:t>
            </a:r>
            <a:r>
              <a:rPr lang="en-US" sz="2800" i="1" dirty="0"/>
              <a:t> </a:t>
            </a:r>
            <a:r>
              <a:rPr lang="en-US" sz="2800" i="1" dirty="0" err="1"/>
              <a:t>Hukum</a:t>
            </a:r>
            <a:endParaRPr lang="en-US" sz="2800" i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19200"/>
            <a:ext cx="8305800" cy="5135562"/>
          </a:xfrm>
        </p:spPr>
      </p:pic>
    </p:spTree>
    <p:extLst>
      <p:ext uri="{BB962C8B-B14F-4D97-AF65-F5344CB8AC3E}">
        <p14:creationId xmlns:p14="http://schemas.microsoft.com/office/powerpoint/2010/main" val="2216649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274638"/>
            <a:ext cx="60960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en-US" sz="4000" i="1" dirty="0" err="1"/>
              <a:t>Kriteria</a:t>
            </a:r>
            <a:r>
              <a:rPr lang="en-US" sz="4000" i="1" dirty="0"/>
              <a:t>/</a:t>
            </a:r>
            <a:r>
              <a:rPr lang="en-US" sz="4000" i="1" dirty="0" err="1"/>
              <a:t>Kompetensi</a:t>
            </a:r>
            <a:r>
              <a:rPr lang="en-US" sz="4000" i="1" dirty="0"/>
              <a:t> </a:t>
            </a:r>
            <a:r>
              <a:rPr lang="en-US" sz="4000" i="1" dirty="0" err="1"/>
              <a:t>Rektor</a:t>
            </a:r>
            <a:r>
              <a:rPr lang="en-US" sz="4000" i="1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1"/>
            <a:ext cx="8229600" cy="38100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762000" y="2057400"/>
            <a:ext cx="1828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Integritas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auna One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93809" y="2036360"/>
            <a:ext cx="1828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Kepemimpinan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auna One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77904" y="2057400"/>
            <a:ext cx="1828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Komitmen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auna One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47800" y="3314701"/>
            <a:ext cx="24384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Manajerial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dan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Administrator</a:t>
            </a:r>
          </a:p>
        </p:txBody>
      </p:sp>
      <p:sp>
        <p:nvSpPr>
          <p:cNvPr id="8" name="Rectangle 7"/>
          <p:cNvSpPr/>
          <p:nvPr/>
        </p:nvSpPr>
        <p:spPr>
          <a:xfrm>
            <a:off x="5105400" y="3314701"/>
            <a:ext cx="24384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Jiwa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Enterpreneur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auna On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4167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274638"/>
            <a:ext cx="60960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en-US" sz="4000" i="1" dirty="0" err="1"/>
              <a:t>Tahapan</a:t>
            </a:r>
            <a:r>
              <a:rPr lang="en-US" sz="4000" i="1" dirty="0"/>
              <a:t> </a:t>
            </a:r>
            <a:r>
              <a:rPr lang="en-US" sz="4000" i="1" dirty="0" err="1"/>
              <a:t>Pemilihan</a:t>
            </a:r>
            <a:r>
              <a:rPr lang="en-US" sz="4000" i="1" dirty="0"/>
              <a:t> </a:t>
            </a:r>
            <a:r>
              <a:rPr lang="en-US" sz="4000" i="1" dirty="0" err="1"/>
              <a:t>Rektor</a:t>
            </a:r>
            <a:endParaRPr lang="en-US" sz="40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1"/>
            <a:ext cx="8229600" cy="3810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Proses </a:t>
            </a:r>
            <a:r>
              <a:rPr lang="en-US" sz="2400" dirty="0" err="1"/>
              <a:t>pemilihan</a:t>
            </a:r>
            <a:r>
              <a:rPr lang="en-US" sz="2400" dirty="0"/>
              <a:t> </a:t>
            </a:r>
            <a:r>
              <a:rPr lang="en-US" sz="2400" dirty="0" err="1"/>
              <a:t>terdiri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4 </a:t>
            </a:r>
            <a:r>
              <a:rPr lang="en-US" sz="2400" dirty="0" err="1"/>
              <a:t>tahap</a:t>
            </a:r>
            <a:r>
              <a:rPr lang="en-US" sz="2400" dirty="0"/>
              <a:t> :</a:t>
            </a:r>
          </a:p>
          <a:p>
            <a:pPr marL="457200" indent="-457200">
              <a:buAutoNum type="arabicPeriod"/>
            </a:pPr>
            <a:r>
              <a:rPr lang="en-US" sz="2400" dirty="0" err="1"/>
              <a:t>Pemilihan</a:t>
            </a:r>
            <a:r>
              <a:rPr lang="en-US" sz="2400" dirty="0"/>
              <a:t> Nomine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daftar</a:t>
            </a:r>
            <a:r>
              <a:rPr lang="en-US" sz="2400" dirty="0"/>
              <a:t> </a:t>
            </a:r>
            <a:r>
              <a:rPr lang="en-US" sz="2400" dirty="0" err="1"/>
              <a:t>Calon</a:t>
            </a:r>
            <a:r>
              <a:rPr lang="en-US" sz="2400" dirty="0"/>
              <a:t> Nomine</a:t>
            </a:r>
          </a:p>
          <a:p>
            <a:pPr marL="457200" indent="-457200">
              <a:buAutoNum type="arabicPeriod"/>
            </a:pPr>
            <a:r>
              <a:rPr lang="en-US" sz="2400" dirty="0" err="1"/>
              <a:t>Pemilihan</a:t>
            </a:r>
            <a:r>
              <a:rPr lang="en-US" sz="2400" dirty="0"/>
              <a:t> </a:t>
            </a:r>
            <a:r>
              <a:rPr lang="en-US" sz="2400" dirty="0" err="1"/>
              <a:t>Bakal</a:t>
            </a:r>
            <a:r>
              <a:rPr lang="en-US" sz="2400" dirty="0"/>
              <a:t> </a:t>
            </a:r>
            <a:r>
              <a:rPr lang="en-US" sz="2400" dirty="0" err="1"/>
              <a:t>Calon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daftar</a:t>
            </a:r>
            <a:r>
              <a:rPr lang="en-US" sz="2400" dirty="0"/>
              <a:t> Nomine</a:t>
            </a:r>
          </a:p>
          <a:p>
            <a:pPr marL="457200" indent="-457200">
              <a:buAutoNum type="arabicPeriod"/>
            </a:pPr>
            <a:r>
              <a:rPr lang="en-US" sz="2400" dirty="0" err="1"/>
              <a:t>Pemilihan</a:t>
            </a:r>
            <a:r>
              <a:rPr lang="en-US" sz="2400" dirty="0"/>
              <a:t> </a:t>
            </a:r>
            <a:r>
              <a:rPr lang="en-US" sz="2400" dirty="0" err="1"/>
              <a:t>Calon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daftar</a:t>
            </a:r>
            <a:r>
              <a:rPr lang="en-US" sz="2400" dirty="0"/>
              <a:t> </a:t>
            </a:r>
            <a:r>
              <a:rPr lang="en-US" sz="2400" dirty="0" err="1"/>
              <a:t>Bakal</a:t>
            </a:r>
            <a:r>
              <a:rPr lang="en-US" sz="2400" dirty="0"/>
              <a:t> </a:t>
            </a:r>
            <a:r>
              <a:rPr lang="en-US" sz="2400" dirty="0" err="1"/>
              <a:t>Calon</a:t>
            </a: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 err="1"/>
              <a:t>Pemilihan</a:t>
            </a:r>
            <a:r>
              <a:rPr lang="en-US" sz="2400" dirty="0"/>
              <a:t> </a:t>
            </a:r>
            <a:r>
              <a:rPr lang="en-US" sz="2400" dirty="0" err="1"/>
              <a:t>Rektor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daftar</a:t>
            </a:r>
            <a:r>
              <a:rPr lang="en-US" sz="2400" dirty="0"/>
              <a:t> </a:t>
            </a:r>
            <a:r>
              <a:rPr lang="en-US" sz="2400" dirty="0" err="1"/>
              <a:t>Calon</a:t>
            </a:r>
            <a:r>
              <a:rPr lang="en-US" sz="2400" dirty="0"/>
              <a:t> </a:t>
            </a:r>
            <a:r>
              <a:rPr lang="en-US" sz="2400" dirty="0" err="1"/>
              <a:t>Rektor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87577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762000" y="2819400"/>
            <a:ext cx="70866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 ExtraBold"/>
              <a:buNone/>
            </a:pPr>
            <a:r>
              <a:rPr lang="en-US" sz="4400" b="0" i="1" u="none" strike="noStrike" cap="none" dirty="0" err="1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Pemilihan</a:t>
            </a:r>
            <a:r>
              <a:rPr lang="en-US" sz="4400" b="0" i="1" u="none" strike="noStrike" cap="none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sz="4400" b="0" i="1" u="none" strike="noStrike" cap="none" dirty="0" err="1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Rektor</a:t>
            </a:r>
            <a:r>
              <a:rPr lang="en-US" sz="4400" b="0" i="1" u="none" strike="noStrike" cap="none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ITB</a:t>
            </a:r>
            <a:endParaRPr sz="4400" b="0" i="1" u="none" strike="noStrike" cap="none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en-US" sz="2800" b="0" i="1" u="none" strike="noStrike" cap="none" dirty="0" err="1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Menurut</a:t>
            </a:r>
            <a:r>
              <a:rPr lang="en-US" sz="2800" b="0" i="1" u="none" strike="noStrike" cap="none" dirty="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PP 65 </a:t>
            </a:r>
            <a:r>
              <a:rPr lang="en-US" sz="2800" b="0" i="1" u="none" strike="noStrike" cap="none" dirty="0" err="1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Tahun</a:t>
            </a:r>
            <a:r>
              <a:rPr lang="en-US" sz="2800" b="0" i="1" u="none" strike="noStrike" cap="none" dirty="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2013 </a:t>
            </a:r>
            <a:r>
              <a:rPr lang="en-US" sz="2800" b="0" i="1" u="none" strike="noStrike" cap="none" dirty="0" err="1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tentang</a:t>
            </a:r>
            <a:r>
              <a:rPr lang="en-US" sz="2800" b="0" i="1" u="none" strike="noStrike" cap="none" dirty="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sz="2800" b="0" i="1" u="none" strike="noStrike" cap="none" dirty="0" err="1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Statuta</a:t>
            </a:r>
            <a:r>
              <a:rPr lang="en-US" sz="2800" b="0" i="1" u="none" strike="noStrike" cap="none" dirty="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ITB</a:t>
            </a:r>
            <a:endParaRPr sz="2800" b="0" i="1" u="none" strike="noStrike" cap="none" dirty="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274638"/>
            <a:ext cx="60960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en-US" sz="4000" i="1" dirty="0" err="1"/>
              <a:t>Pedoman</a:t>
            </a:r>
            <a:r>
              <a:rPr lang="en-US" sz="4000" i="1" dirty="0"/>
              <a:t> </a:t>
            </a:r>
            <a:r>
              <a:rPr lang="en-US" sz="4000" i="1" dirty="0" err="1"/>
              <a:t>dan</a:t>
            </a:r>
            <a:r>
              <a:rPr lang="en-US" sz="4000" i="1" dirty="0"/>
              <a:t> Tata Cara </a:t>
            </a:r>
            <a:r>
              <a:rPr lang="en-US" sz="4000" i="1" dirty="0" err="1"/>
              <a:t>Penetapan</a:t>
            </a:r>
            <a:r>
              <a:rPr lang="en-US" sz="4000" i="1" dirty="0"/>
              <a:t> Nomine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1"/>
            <a:ext cx="8229600" cy="3810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Penetapan</a:t>
            </a:r>
            <a:r>
              <a:rPr lang="en-US" sz="2400" dirty="0"/>
              <a:t> </a:t>
            </a:r>
            <a:r>
              <a:rPr lang="en-US" sz="2400" dirty="0" err="1"/>
              <a:t>Penjaringan</a:t>
            </a:r>
            <a:r>
              <a:rPr lang="en-US" sz="2400" dirty="0"/>
              <a:t> nomine :</a:t>
            </a:r>
          </a:p>
          <a:p>
            <a:pPr marL="0" indent="0">
              <a:buNone/>
            </a:pPr>
            <a:r>
              <a:rPr lang="en-US" sz="2400" dirty="0"/>
              <a:t>1.Pencarian yang </a:t>
            </a:r>
            <a:r>
              <a:rPr lang="en-US" sz="2400" dirty="0" err="1"/>
              <a:t>dilakukan</a:t>
            </a:r>
            <a:r>
              <a:rPr lang="en-US" sz="2400" dirty="0"/>
              <a:t> </a:t>
            </a:r>
            <a:r>
              <a:rPr lang="en-US" sz="2400" dirty="0" err="1"/>
              <a:t>oleh</a:t>
            </a:r>
            <a:r>
              <a:rPr lang="en-US" sz="2400" dirty="0"/>
              <a:t> panel </a:t>
            </a:r>
            <a:r>
              <a:rPr lang="en-US" sz="2400" dirty="0" err="1"/>
              <a:t>ahli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2.Diusulkan </a:t>
            </a:r>
            <a:r>
              <a:rPr lang="en-US" sz="2400" dirty="0" err="1"/>
              <a:t>oleh</a:t>
            </a:r>
            <a:r>
              <a:rPr lang="en-US" sz="2400" dirty="0"/>
              <a:t> </a:t>
            </a:r>
            <a:r>
              <a:rPr lang="en-US" sz="2400" dirty="0" err="1"/>
              <a:t>Anggota</a:t>
            </a:r>
            <a:r>
              <a:rPr lang="en-US" sz="2400" dirty="0"/>
              <a:t> MWA</a:t>
            </a:r>
          </a:p>
          <a:p>
            <a:pPr marL="0" indent="0">
              <a:buNone/>
            </a:pPr>
            <a:r>
              <a:rPr lang="en-US" sz="2400" dirty="0"/>
              <a:t>3.Diusulkan </a:t>
            </a:r>
            <a:r>
              <a:rPr lang="en-US" sz="2400" dirty="0" err="1"/>
              <a:t>oleh</a:t>
            </a:r>
            <a:r>
              <a:rPr lang="en-US" sz="2400" dirty="0"/>
              <a:t> </a:t>
            </a:r>
            <a:r>
              <a:rPr lang="en-US" sz="2400" dirty="0" err="1"/>
              <a:t>Anggota</a:t>
            </a:r>
            <a:r>
              <a:rPr lang="en-US" sz="2400" dirty="0"/>
              <a:t> </a:t>
            </a:r>
            <a:r>
              <a:rPr lang="en-US" sz="2400" dirty="0" err="1"/>
              <a:t>Senat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4. </a:t>
            </a:r>
            <a:r>
              <a:rPr lang="en-US" sz="2400" dirty="0" err="1"/>
              <a:t>Diusulkan</a:t>
            </a:r>
            <a:r>
              <a:rPr lang="en-US" sz="2400" dirty="0"/>
              <a:t> </a:t>
            </a:r>
            <a:r>
              <a:rPr lang="en-US" sz="2400" dirty="0" err="1"/>
              <a:t>oleh</a:t>
            </a:r>
            <a:r>
              <a:rPr lang="en-US" sz="2400" dirty="0"/>
              <a:t> </a:t>
            </a:r>
            <a:r>
              <a:rPr lang="en-US" sz="2400" dirty="0" err="1"/>
              <a:t>Warga</a:t>
            </a:r>
            <a:r>
              <a:rPr lang="en-US" sz="2400" dirty="0"/>
              <a:t> </a:t>
            </a:r>
            <a:r>
              <a:rPr lang="en-US" sz="2400" dirty="0" err="1"/>
              <a:t>Institut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5.Diusulkan </a:t>
            </a:r>
            <a:r>
              <a:rPr lang="en-US" sz="2400" dirty="0" err="1"/>
              <a:t>oleh</a:t>
            </a:r>
            <a:r>
              <a:rPr lang="en-US" sz="2400" dirty="0"/>
              <a:t> </a:t>
            </a:r>
            <a:r>
              <a:rPr lang="en-US" sz="2400" dirty="0" err="1"/>
              <a:t>pihak</a:t>
            </a:r>
            <a:r>
              <a:rPr lang="en-US" sz="2400" dirty="0"/>
              <a:t> lain</a:t>
            </a:r>
          </a:p>
          <a:p>
            <a:pPr marL="0" indent="0">
              <a:buNone/>
            </a:pPr>
            <a:r>
              <a:rPr lang="en-US" sz="2400" dirty="0"/>
              <a:t>6.Mendaftarkan </a:t>
            </a:r>
            <a:r>
              <a:rPr lang="en-US" sz="2400" dirty="0" err="1"/>
              <a:t>diri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16731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274638"/>
            <a:ext cx="60960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en-US" sz="4000" i="1" dirty="0" err="1"/>
              <a:t>Pedoman</a:t>
            </a:r>
            <a:r>
              <a:rPr lang="en-US" sz="4000" i="1" dirty="0"/>
              <a:t> </a:t>
            </a:r>
            <a:r>
              <a:rPr lang="en-US" sz="4000" i="1" dirty="0" err="1"/>
              <a:t>dan</a:t>
            </a:r>
            <a:r>
              <a:rPr lang="en-US" sz="4000" i="1" dirty="0"/>
              <a:t> Tata Cara </a:t>
            </a:r>
            <a:r>
              <a:rPr lang="en-US" sz="4000" i="1" dirty="0" err="1"/>
              <a:t>Penetapan</a:t>
            </a:r>
            <a:r>
              <a:rPr lang="en-US" sz="4000" i="1" dirty="0"/>
              <a:t> Nomine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1"/>
            <a:ext cx="8229600" cy="3810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Penetapan</a:t>
            </a:r>
            <a:r>
              <a:rPr lang="en-US" sz="2400" dirty="0"/>
              <a:t> </a:t>
            </a:r>
            <a:r>
              <a:rPr lang="en-US" sz="2400" dirty="0" err="1"/>
              <a:t>Penjaringan</a:t>
            </a:r>
            <a:r>
              <a:rPr lang="en-US" sz="2400" dirty="0"/>
              <a:t> nomine :</a:t>
            </a:r>
          </a:p>
          <a:p>
            <a:pPr marL="0" indent="0">
              <a:buNone/>
            </a:pPr>
            <a:r>
              <a:rPr lang="en-US" sz="2400" dirty="0"/>
              <a:t>1.Pencarian yang </a:t>
            </a:r>
            <a:r>
              <a:rPr lang="en-US" sz="2400" dirty="0" err="1"/>
              <a:t>dilakukan</a:t>
            </a:r>
            <a:r>
              <a:rPr lang="en-US" sz="2400" dirty="0"/>
              <a:t> </a:t>
            </a:r>
            <a:r>
              <a:rPr lang="en-US" sz="2400" dirty="0" err="1"/>
              <a:t>oleh</a:t>
            </a:r>
            <a:r>
              <a:rPr lang="en-US" sz="2400" dirty="0"/>
              <a:t> panel </a:t>
            </a:r>
            <a:r>
              <a:rPr lang="en-US" sz="2400" dirty="0" err="1"/>
              <a:t>ahli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2.Diusulkan </a:t>
            </a:r>
            <a:r>
              <a:rPr lang="en-US" sz="2400" dirty="0" err="1"/>
              <a:t>oleh</a:t>
            </a:r>
            <a:r>
              <a:rPr lang="en-US" sz="2400" dirty="0"/>
              <a:t> </a:t>
            </a:r>
            <a:r>
              <a:rPr lang="en-US" sz="2400" dirty="0" err="1"/>
              <a:t>Anggota</a:t>
            </a:r>
            <a:r>
              <a:rPr lang="en-US" sz="2400" dirty="0"/>
              <a:t> MWA</a:t>
            </a:r>
          </a:p>
          <a:p>
            <a:pPr marL="0" indent="0">
              <a:buNone/>
            </a:pPr>
            <a:r>
              <a:rPr lang="en-US" sz="2400" dirty="0"/>
              <a:t>3.Diusulkan </a:t>
            </a:r>
            <a:r>
              <a:rPr lang="en-US" sz="2400" dirty="0" err="1"/>
              <a:t>oleh</a:t>
            </a:r>
            <a:r>
              <a:rPr lang="en-US" sz="2400" dirty="0"/>
              <a:t> </a:t>
            </a:r>
            <a:r>
              <a:rPr lang="en-US" sz="2400" dirty="0" err="1"/>
              <a:t>Anggota</a:t>
            </a:r>
            <a:r>
              <a:rPr lang="en-US" sz="2400" dirty="0"/>
              <a:t> </a:t>
            </a:r>
            <a:r>
              <a:rPr lang="en-US" sz="2400" dirty="0" err="1"/>
              <a:t>Senat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4. </a:t>
            </a:r>
            <a:r>
              <a:rPr lang="en-US" sz="2400" dirty="0" err="1"/>
              <a:t>Diusulkan</a:t>
            </a:r>
            <a:r>
              <a:rPr lang="en-US" sz="2400" dirty="0"/>
              <a:t> </a:t>
            </a:r>
            <a:r>
              <a:rPr lang="en-US" sz="2400" dirty="0" err="1"/>
              <a:t>oleh</a:t>
            </a:r>
            <a:r>
              <a:rPr lang="en-US" sz="2400" dirty="0"/>
              <a:t> </a:t>
            </a:r>
            <a:r>
              <a:rPr lang="en-US" sz="2400" dirty="0" err="1"/>
              <a:t>Warga</a:t>
            </a:r>
            <a:r>
              <a:rPr lang="en-US" sz="2400" dirty="0"/>
              <a:t> </a:t>
            </a:r>
            <a:r>
              <a:rPr lang="en-US" sz="2400" dirty="0" err="1"/>
              <a:t>Institut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5.Diusulkan </a:t>
            </a:r>
            <a:r>
              <a:rPr lang="en-US" sz="2400" dirty="0" err="1"/>
              <a:t>oleh</a:t>
            </a:r>
            <a:r>
              <a:rPr lang="en-US" sz="2400" dirty="0"/>
              <a:t> </a:t>
            </a:r>
            <a:r>
              <a:rPr lang="en-US" sz="2400" dirty="0" err="1"/>
              <a:t>pihak</a:t>
            </a:r>
            <a:r>
              <a:rPr lang="en-US" sz="2400" dirty="0"/>
              <a:t> lain</a:t>
            </a:r>
          </a:p>
          <a:p>
            <a:pPr marL="0" indent="0">
              <a:buNone/>
            </a:pPr>
            <a:r>
              <a:rPr lang="en-US" sz="2400" dirty="0"/>
              <a:t>6.Mendaftarkan </a:t>
            </a:r>
            <a:r>
              <a:rPr lang="en-US" sz="2400" dirty="0" err="1"/>
              <a:t>diri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52600" y="15875"/>
            <a:ext cx="7924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Montserrat ExtraBold"/>
                <a:ea typeface="+mn-ea"/>
                <a:cs typeface="+mn-cs"/>
              </a:rPr>
              <a:t>Pedoman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Montserrat ExtraBold"/>
                <a:ea typeface="+mn-ea"/>
                <a:cs typeface="+mn-cs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Montserrat ExtraBold"/>
                <a:ea typeface="+mn-ea"/>
                <a:cs typeface="+mn-cs"/>
              </a:rPr>
              <a:t>dan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Montserrat ExtraBold"/>
                <a:ea typeface="+mn-ea"/>
                <a:cs typeface="+mn-cs"/>
              </a:rPr>
              <a:t> Tata Cara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Montserrat ExtraBold"/>
                <a:ea typeface="+mn-ea"/>
                <a:cs typeface="+mn-cs"/>
              </a:rPr>
              <a:t>Penetapan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Montserrat ExtraBold"/>
                <a:ea typeface="+mn-ea"/>
                <a:cs typeface="+mn-cs"/>
              </a:rPr>
              <a:t> Nomine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8617E"/>
              </a:solidFill>
              <a:effectLst/>
              <a:uLnTx/>
              <a:uFillTx/>
              <a:latin typeface="Montserrat ExtraBold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0500" y="1474967"/>
            <a:ext cx="8763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Persyaratan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Administratif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Calon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Nomine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Menyatakan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kesediaan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secara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tertulis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untuk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mengikuti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semua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proses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pemilihan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617E"/>
              </a:solidFill>
              <a:effectLst/>
              <a:uLnTx/>
              <a:uFillTx/>
              <a:latin typeface="Fauna One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Menyerahkan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foto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copy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ijazzah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pendidikan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terkahir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617E"/>
              </a:solidFill>
              <a:effectLst/>
              <a:uLnTx/>
              <a:uFillTx/>
              <a:latin typeface="Fauna One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Menyerahkan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foto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copy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surat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tanda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kenal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lahir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Usia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maks.60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tahun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saat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dilantik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nantinya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Menyerahkan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fotokopi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identitas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diri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617E"/>
              </a:solidFill>
              <a:effectLst/>
              <a:uLnTx/>
              <a:uFillTx/>
              <a:latin typeface="Fauna One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Membuat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dan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menyerahkan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surat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pernyataan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diri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belum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pernah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terlibat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dan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bebas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pidana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617E"/>
              </a:solidFill>
              <a:effectLst/>
              <a:uLnTx/>
              <a:uFillTx/>
              <a:latin typeface="Fauna One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Menyerahkan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rekam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jejak,khususnya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terkait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dengan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pengalaman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mengelola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lembaga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pendidikan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dan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atau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kepemimpinan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secara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umum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617E"/>
              </a:solidFill>
              <a:effectLst/>
              <a:uLnTx/>
              <a:uFillTx/>
              <a:latin typeface="Fauna One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Menyerahkan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tulis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tangan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sendiri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yang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menjelaskan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“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Mengapa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anda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ingin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menjadi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Rektor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ITB?”</a:t>
            </a:r>
          </a:p>
        </p:txBody>
      </p:sp>
      <p:sp>
        <p:nvSpPr>
          <p:cNvPr id="7" name="Down Arrow 6"/>
          <p:cNvSpPr/>
          <p:nvPr/>
        </p:nvSpPr>
        <p:spPr>
          <a:xfrm>
            <a:off x="4267200" y="5139946"/>
            <a:ext cx="304800" cy="6858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auna One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0" y="6168646"/>
            <a:ext cx="5867400" cy="536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Verifikasi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Dokumen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dilakukan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dua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kali,oleh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panitia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dan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dilanjutkan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oleh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Panel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Ahli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auna On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5086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274638"/>
            <a:ext cx="60960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en-US" sz="4000" i="1" dirty="0" err="1"/>
              <a:t>Pedoman</a:t>
            </a:r>
            <a:r>
              <a:rPr lang="en-US" sz="4000" i="1" dirty="0"/>
              <a:t> </a:t>
            </a:r>
            <a:r>
              <a:rPr lang="en-US" sz="4000" i="1" dirty="0" err="1"/>
              <a:t>dan</a:t>
            </a:r>
            <a:r>
              <a:rPr lang="en-US" sz="4000" i="1" dirty="0"/>
              <a:t> Tata Cara </a:t>
            </a:r>
            <a:r>
              <a:rPr lang="en-US" sz="4000" i="1" dirty="0" err="1"/>
              <a:t>Penetapan</a:t>
            </a:r>
            <a:r>
              <a:rPr lang="en-US" sz="4000" i="1" dirty="0"/>
              <a:t> Nomine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1"/>
            <a:ext cx="8229600" cy="3810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Penetapan</a:t>
            </a:r>
            <a:r>
              <a:rPr lang="en-US" sz="2400" dirty="0"/>
              <a:t> </a:t>
            </a:r>
            <a:r>
              <a:rPr lang="en-US" sz="2400" dirty="0" err="1"/>
              <a:t>Penjaringan</a:t>
            </a:r>
            <a:r>
              <a:rPr lang="en-US" sz="2400" dirty="0"/>
              <a:t> nomine :</a:t>
            </a:r>
          </a:p>
          <a:p>
            <a:pPr marL="0" indent="0">
              <a:buNone/>
            </a:pPr>
            <a:r>
              <a:rPr lang="en-US" sz="2400" dirty="0"/>
              <a:t>1.Pencarian yang </a:t>
            </a:r>
            <a:r>
              <a:rPr lang="en-US" sz="2400" dirty="0" err="1"/>
              <a:t>dilakukan</a:t>
            </a:r>
            <a:r>
              <a:rPr lang="en-US" sz="2400" dirty="0"/>
              <a:t> </a:t>
            </a:r>
            <a:r>
              <a:rPr lang="en-US" sz="2400" dirty="0" err="1"/>
              <a:t>oleh</a:t>
            </a:r>
            <a:r>
              <a:rPr lang="en-US" sz="2400" dirty="0"/>
              <a:t> panel </a:t>
            </a:r>
            <a:r>
              <a:rPr lang="en-US" sz="2400" dirty="0" err="1"/>
              <a:t>ahli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2.Diusulkan </a:t>
            </a:r>
            <a:r>
              <a:rPr lang="en-US" sz="2400" dirty="0" err="1"/>
              <a:t>oleh</a:t>
            </a:r>
            <a:r>
              <a:rPr lang="en-US" sz="2400" dirty="0"/>
              <a:t> </a:t>
            </a:r>
            <a:r>
              <a:rPr lang="en-US" sz="2400" dirty="0" err="1"/>
              <a:t>Anggota</a:t>
            </a:r>
            <a:r>
              <a:rPr lang="en-US" sz="2400" dirty="0"/>
              <a:t> MWA</a:t>
            </a:r>
          </a:p>
          <a:p>
            <a:pPr marL="0" indent="0">
              <a:buNone/>
            </a:pPr>
            <a:r>
              <a:rPr lang="en-US" sz="2400" dirty="0"/>
              <a:t>3.Diusulkan </a:t>
            </a:r>
            <a:r>
              <a:rPr lang="en-US" sz="2400" dirty="0" err="1"/>
              <a:t>oleh</a:t>
            </a:r>
            <a:r>
              <a:rPr lang="en-US" sz="2400" dirty="0"/>
              <a:t> </a:t>
            </a:r>
            <a:r>
              <a:rPr lang="en-US" sz="2400" dirty="0" err="1"/>
              <a:t>Anggota</a:t>
            </a:r>
            <a:r>
              <a:rPr lang="en-US" sz="2400" dirty="0"/>
              <a:t> </a:t>
            </a:r>
            <a:r>
              <a:rPr lang="en-US" sz="2400" dirty="0" err="1"/>
              <a:t>Senat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4. </a:t>
            </a:r>
            <a:r>
              <a:rPr lang="en-US" sz="2400" dirty="0" err="1"/>
              <a:t>Diusulkan</a:t>
            </a:r>
            <a:r>
              <a:rPr lang="en-US" sz="2400" dirty="0"/>
              <a:t> </a:t>
            </a:r>
            <a:r>
              <a:rPr lang="en-US" sz="2400" dirty="0" err="1"/>
              <a:t>oleh</a:t>
            </a:r>
            <a:r>
              <a:rPr lang="en-US" sz="2400" dirty="0"/>
              <a:t> </a:t>
            </a:r>
            <a:r>
              <a:rPr lang="en-US" sz="2400" dirty="0" err="1"/>
              <a:t>Warga</a:t>
            </a:r>
            <a:r>
              <a:rPr lang="en-US" sz="2400" dirty="0"/>
              <a:t> </a:t>
            </a:r>
            <a:r>
              <a:rPr lang="en-US" sz="2400" dirty="0" err="1"/>
              <a:t>Institut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5.Diusulkan </a:t>
            </a:r>
            <a:r>
              <a:rPr lang="en-US" sz="2400" dirty="0" err="1"/>
              <a:t>oleh</a:t>
            </a:r>
            <a:r>
              <a:rPr lang="en-US" sz="2400" dirty="0"/>
              <a:t> </a:t>
            </a:r>
            <a:r>
              <a:rPr lang="en-US" sz="2400" dirty="0" err="1"/>
              <a:t>pihak</a:t>
            </a:r>
            <a:r>
              <a:rPr lang="en-US" sz="2400" dirty="0"/>
              <a:t> lain</a:t>
            </a:r>
          </a:p>
          <a:p>
            <a:pPr marL="0" indent="0">
              <a:buNone/>
            </a:pPr>
            <a:r>
              <a:rPr lang="en-US" sz="2400" dirty="0"/>
              <a:t>6.Mendaftarkan </a:t>
            </a:r>
            <a:r>
              <a:rPr lang="en-US" sz="2400" dirty="0" err="1"/>
              <a:t>diri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81200" y="15875"/>
            <a:ext cx="7696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Montserrat ExtraBold"/>
                <a:ea typeface="+mn-ea"/>
                <a:cs typeface="+mn-cs"/>
              </a:rPr>
              <a:t>Pedoman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Montserrat ExtraBold"/>
                <a:ea typeface="+mn-ea"/>
                <a:cs typeface="+mn-cs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Montserrat ExtraBold"/>
                <a:ea typeface="+mn-ea"/>
                <a:cs typeface="+mn-cs"/>
              </a:rPr>
              <a:t>dan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Montserrat ExtraBold"/>
                <a:ea typeface="+mn-ea"/>
                <a:cs typeface="+mn-cs"/>
              </a:rPr>
              <a:t> Tata Cara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Montserrat ExtraBold"/>
                <a:ea typeface="+mn-ea"/>
                <a:cs typeface="+mn-cs"/>
              </a:rPr>
              <a:t>Penetapan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08617E"/>
                </a:solidFill>
                <a:effectLst/>
                <a:uLnTx/>
                <a:uFillTx/>
                <a:latin typeface="Montserrat ExtraBold"/>
                <a:ea typeface="+mn-ea"/>
                <a:cs typeface="+mn-cs"/>
              </a:rPr>
              <a:t> Nomine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8617E"/>
              </a:solidFill>
              <a:effectLst/>
              <a:uLnTx/>
              <a:uFillTx/>
              <a:latin typeface="Montserrat ExtraBold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38400" y="1474967"/>
            <a:ext cx="4575412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Senat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memilih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5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nama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Calon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Rektor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dan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menyampaikannya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kepada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MWA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38400" y="2878649"/>
            <a:ext cx="4575412" cy="1076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MWA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melakukan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pemungutan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suara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Calon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dengan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suara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&gt;50%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akan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terpilih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sebagai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Rektor,jika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belum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ada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lanjut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ke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tahap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dua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auna One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38400" y="4623539"/>
            <a:ext cx="4575412" cy="1829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MWA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memilih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1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dari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2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calon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Rektor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yang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mendapat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suara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terbanyak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dan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melakuakn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pemungutan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suara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kedua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hingga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didapatkan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Calon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rector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dengan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suara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tertinggi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yang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kemudian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akan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disahkan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olhe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MWA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sebagai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Rektor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auna One"/>
                <a:ea typeface="+mn-ea"/>
                <a:cs typeface="+mn-cs"/>
              </a:rPr>
              <a:t>terpilih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auna One"/>
              <a:ea typeface="+mn-ea"/>
              <a:cs typeface="+mn-cs"/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4572000" y="2286000"/>
            <a:ext cx="199030" cy="4674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auna One"/>
              <a:ea typeface="+mn-ea"/>
              <a:cs typeface="+mn-cs"/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4572000" y="4055406"/>
            <a:ext cx="199030" cy="4674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auna On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789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2667000"/>
            <a:ext cx="7086600" cy="1470025"/>
          </a:xfrm>
        </p:spPr>
        <p:txBody>
          <a:bodyPr/>
          <a:lstStyle/>
          <a:p>
            <a:pPr algn="r"/>
            <a:r>
              <a:rPr lang="en-US" i="1" dirty="0" err="1"/>
              <a:t>Pemilihan</a:t>
            </a:r>
            <a:r>
              <a:rPr lang="en-US" i="1" dirty="0"/>
              <a:t> </a:t>
            </a:r>
            <a:r>
              <a:rPr lang="en-US" i="1" dirty="0" err="1"/>
              <a:t>Ketua</a:t>
            </a:r>
            <a:r>
              <a:rPr lang="en-US" i="1" dirty="0"/>
              <a:t> PTN Non-BH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sz="2800" i="1" dirty="0" err="1">
                <a:solidFill>
                  <a:schemeClr val="accent1"/>
                </a:solidFill>
                <a:latin typeface="+mj-lt"/>
              </a:rPr>
              <a:t>Permenristekdikti</a:t>
            </a:r>
            <a:r>
              <a:rPr lang="en-US" sz="2800" i="1" dirty="0">
                <a:solidFill>
                  <a:schemeClr val="accent1"/>
                </a:solidFill>
                <a:latin typeface="+mj-lt"/>
              </a:rPr>
              <a:t> No. 19 </a:t>
            </a:r>
            <a:r>
              <a:rPr lang="en-US" sz="2800" i="1" dirty="0" err="1">
                <a:solidFill>
                  <a:schemeClr val="accent1"/>
                </a:solidFill>
                <a:latin typeface="+mj-lt"/>
              </a:rPr>
              <a:t>Tahun</a:t>
            </a:r>
            <a:r>
              <a:rPr lang="en-US" sz="2800" i="1" dirty="0">
                <a:solidFill>
                  <a:schemeClr val="accent1"/>
                </a:solidFill>
                <a:latin typeface="+mj-lt"/>
              </a:rPr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386789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274638"/>
            <a:ext cx="6096000" cy="1143000"/>
          </a:xfrm>
        </p:spPr>
        <p:txBody>
          <a:bodyPr>
            <a:normAutofit/>
          </a:bodyPr>
          <a:lstStyle/>
          <a:p>
            <a:pPr algn="r"/>
            <a:r>
              <a:rPr lang="en-US" sz="4000" i="1" dirty="0" err="1"/>
              <a:t>Pengangkatan</a:t>
            </a:r>
            <a:endParaRPr lang="en-US" sz="40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1"/>
            <a:ext cx="8229600" cy="3810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Berdasarkan</a:t>
            </a:r>
            <a:r>
              <a:rPr lang="en-US" sz="2400" dirty="0"/>
              <a:t> </a:t>
            </a:r>
            <a:r>
              <a:rPr lang="en-US" sz="2400" dirty="0" err="1"/>
              <a:t>Permenristekdikti</a:t>
            </a:r>
            <a:r>
              <a:rPr lang="en-US" sz="2400" dirty="0"/>
              <a:t> No. 19 </a:t>
            </a:r>
            <a:r>
              <a:rPr lang="en-US" sz="2400" dirty="0" err="1"/>
              <a:t>Tahun</a:t>
            </a:r>
            <a:r>
              <a:rPr lang="en-US" sz="2400" dirty="0"/>
              <a:t> 2017  </a:t>
            </a:r>
            <a:r>
              <a:rPr lang="en-US" sz="2400" dirty="0" err="1"/>
              <a:t>Pasal</a:t>
            </a:r>
            <a:r>
              <a:rPr lang="en-US" sz="2400" dirty="0"/>
              <a:t> 3 </a:t>
            </a:r>
            <a:r>
              <a:rPr lang="en-US" sz="2400" dirty="0" err="1"/>
              <a:t>ayat</a:t>
            </a:r>
            <a:r>
              <a:rPr lang="en-US" sz="2400" dirty="0"/>
              <a:t> 1-2 :</a:t>
            </a:r>
          </a:p>
          <a:p>
            <a:pPr marL="0" indent="0">
              <a:buNone/>
            </a:pPr>
            <a:r>
              <a:rPr lang="en-US" sz="2400" dirty="0" err="1"/>
              <a:t>Pengangkatan</a:t>
            </a:r>
            <a:r>
              <a:rPr lang="en-US" sz="2400" dirty="0"/>
              <a:t> </a:t>
            </a:r>
            <a:r>
              <a:rPr lang="en-US" sz="2400" dirty="0" err="1"/>
              <a:t>Pemimpin</a:t>
            </a:r>
            <a:r>
              <a:rPr lang="en-US" sz="2400" dirty="0"/>
              <a:t> PTN </a:t>
            </a:r>
            <a:r>
              <a:rPr lang="en-US" sz="2400" dirty="0" err="1"/>
              <a:t>dilakukan</a:t>
            </a:r>
            <a:r>
              <a:rPr lang="en-US" sz="2400" dirty="0"/>
              <a:t> </a:t>
            </a:r>
            <a:r>
              <a:rPr lang="en-US" sz="2400" dirty="0" err="1"/>
              <a:t>apabila</a:t>
            </a:r>
            <a:r>
              <a:rPr lang="en-US" sz="2400" dirty="0"/>
              <a:t> </a:t>
            </a:r>
            <a:r>
              <a:rPr lang="en-US" sz="2400" dirty="0" err="1"/>
              <a:t>terdapat</a:t>
            </a:r>
            <a:r>
              <a:rPr lang="en-US" sz="2400" dirty="0"/>
              <a:t> </a:t>
            </a:r>
            <a:r>
              <a:rPr lang="en-US" sz="2400" dirty="0" err="1"/>
              <a:t>lowongan</a:t>
            </a:r>
            <a:r>
              <a:rPr lang="en-US" sz="2400" dirty="0"/>
              <a:t> </a:t>
            </a:r>
            <a:r>
              <a:rPr lang="en-US" sz="2400" dirty="0" err="1"/>
              <a:t>jabatan</a:t>
            </a:r>
            <a:r>
              <a:rPr lang="en-US" sz="2400" dirty="0"/>
              <a:t> </a:t>
            </a:r>
            <a:r>
              <a:rPr lang="en-US" sz="2400" dirty="0" err="1"/>
              <a:t>Pemimpin</a:t>
            </a:r>
            <a:r>
              <a:rPr lang="en-US" sz="2400" dirty="0"/>
              <a:t> PTN, </a:t>
            </a:r>
            <a:r>
              <a:rPr lang="en-US" sz="2400" dirty="0" err="1"/>
              <a:t>yakni</a:t>
            </a:r>
            <a:r>
              <a:rPr lang="en-US" sz="2400" dirty="0"/>
              <a:t> : </a:t>
            </a:r>
          </a:p>
          <a:p>
            <a:pPr marL="0" indent="0">
              <a:buNone/>
            </a:pPr>
            <a:r>
              <a:rPr lang="en-US" sz="2400" dirty="0"/>
              <a:t>a. </a:t>
            </a:r>
            <a:r>
              <a:rPr lang="en-US" sz="2400" dirty="0" err="1"/>
              <a:t>pendirian</a:t>
            </a:r>
            <a:r>
              <a:rPr lang="en-US" sz="2400" dirty="0"/>
              <a:t> PTN </a:t>
            </a:r>
            <a:r>
              <a:rPr lang="en-US" sz="2400" dirty="0" err="1"/>
              <a:t>baru</a:t>
            </a:r>
            <a:r>
              <a:rPr lang="en-US" sz="2400" dirty="0"/>
              <a:t>; </a:t>
            </a:r>
          </a:p>
          <a:p>
            <a:pPr marL="0" indent="0">
              <a:buNone/>
            </a:pPr>
            <a:r>
              <a:rPr lang="en-US" sz="2400" dirty="0"/>
              <a:t>b. </a:t>
            </a:r>
            <a:r>
              <a:rPr lang="en-US" sz="2400" dirty="0" err="1"/>
              <a:t>perubahan</a:t>
            </a:r>
            <a:r>
              <a:rPr lang="en-US" sz="2400" dirty="0"/>
              <a:t> PTN;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r>
              <a:rPr lang="en-US" sz="2400" dirty="0"/>
              <a:t>c. </a:t>
            </a:r>
            <a:r>
              <a:rPr lang="en-US" sz="2400" dirty="0" err="1"/>
              <a:t>Pemimpin</a:t>
            </a:r>
            <a:r>
              <a:rPr lang="en-US" sz="2400" dirty="0"/>
              <a:t> PTN </a:t>
            </a:r>
            <a:r>
              <a:rPr lang="en-US" sz="2400" dirty="0" err="1"/>
              <a:t>berhenti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jabatan</a:t>
            </a:r>
            <a:r>
              <a:rPr lang="en-US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75569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274638"/>
            <a:ext cx="6096000" cy="1143000"/>
          </a:xfrm>
        </p:spPr>
        <p:txBody>
          <a:bodyPr>
            <a:normAutofit/>
          </a:bodyPr>
          <a:lstStyle/>
          <a:p>
            <a:pPr algn="r"/>
            <a:r>
              <a:rPr lang="en-US" sz="4000" i="1" dirty="0" err="1"/>
              <a:t>Syarat</a:t>
            </a:r>
            <a:endParaRPr lang="en-US" sz="40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1"/>
            <a:ext cx="8229600" cy="38100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400" dirty="0" err="1"/>
              <a:t>Berdasarkan</a:t>
            </a:r>
            <a:r>
              <a:rPr lang="en-US" sz="2400" dirty="0"/>
              <a:t> </a:t>
            </a:r>
            <a:r>
              <a:rPr lang="en-US" sz="2400" dirty="0" err="1"/>
              <a:t>Permenristekdikti</a:t>
            </a:r>
            <a:r>
              <a:rPr lang="en-US" sz="2400" dirty="0"/>
              <a:t> No. 19 </a:t>
            </a:r>
            <a:r>
              <a:rPr lang="en-US" sz="2400" dirty="0" err="1"/>
              <a:t>Tahun</a:t>
            </a:r>
            <a:r>
              <a:rPr lang="en-US" sz="2400" dirty="0"/>
              <a:t> 2017  </a:t>
            </a:r>
            <a:r>
              <a:rPr lang="en-US" sz="2400" dirty="0" err="1"/>
              <a:t>Pasal</a:t>
            </a:r>
            <a:r>
              <a:rPr lang="en-US" sz="2400" dirty="0"/>
              <a:t> 4 :</a:t>
            </a:r>
          </a:p>
          <a:p>
            <a:endParaRPr lang="en-US" sz="2400" dirty="0"/>
          </a:p>
          <a:p>
            <a:r>
              <a:rPr lang="en-US" sz="2400" dirty="0"/>
              <a:t>PNS yang </a:t>
            </a:r>
            <a:r>
              <a:rPr lang="en-US" sz="2400" dirty="0" err="1"/>
              <a:t>memiliki</a:t>
            </a:r>
            <a:r>
              <a:rPr lang="en-US" sz="2400" dirty="0"/>
              <a:t> </a:t>
            </a:r>
            <a:r>
              <a:rPr lang="en-US" sz="2400" dirty="0" err="1"/>
              <a:t>pengalaman</a:t>
            </a:r>
            <a:r>
              <a:rPr lang="en-US" sz="2400" dirty="0"/>
              <a:t> </a:t>
            </a:r>
            <a:r>
              <a:rPr lang="en-US" sz="2400" dirty="0" err="1"/>
              <a:t>jabatan</a:t>
            </a:r>
            <a:r>
              <a:rPr lang="en-US" sz="2400" dirty="0"/>
              <a:t> </a:t>
            </a:r>
            <a:r>
              <a:rPr lang="en-US" sz="2400" dirty="0" err="1"/>
              <a:t>sebagai</a:t>
            </a:r>
            <a:r>
              <a:rPr lang="en-US" sz="2400" dirty="0"/>
              <a:t> </a:t>
            </a:r>
            <a:r>
              <a:rPr lang="en-US" sz="2400" dirty="0" err="1"/>
              <a:t>Dosen</a:t>
            </a:r>
            <a:r>
              <a:rPr lang="en-US" sz="2400" dirty="0"/>
              <a:t> </a:t>
            </a:r>
          </a:p>
          <a:p>
            <a:r>
              <a:rPr lang="en-US" sz="2400" dirty="0" err="1"/>
              <a:t>Beriman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bertaqwa</a:t>
            </a:r>
            <a:r>
              <a:rPr lang="en-US" sz="2400" dirty="0"/>
              <a:t> </a:t>
            </a:r>
            <a:r>
              <a:rPr lang="en-US" sz="2400" dirty="0" err="1"/>
              <a:t>kepada</a:t>
            </a:r>
            <a:r>
              <a:rPr lang="en-US" sz="2400" dirty="0"/>
              <a:t> </a:t>
            </a:r>
            <a:r>
              <a:rPr lang="en-US" sz="2400" dirty="0" err="1"/>
              <a:t>Tuhan</a:t>
            </a:r>
            <a:r>
              <a:rPr lang="en-US" sz="2400" dirty="0"/>
              <a:t> Yang </a:t>
            </a:r>
            <a:r>
              <a:rPr lang="en-US" sz="2400" dirty="0" err="1"/>
              <a:t>Maha</a:t>
            </a:r>
            <a:r>
              <a:rPr lang="en-US" sz="2400" dirty="0"/>
              <a:t> </a:t>
            </a:r>
            <a:r>
              <a:rPr lang="en-US" sz="2400" dirty="0" err="1"/>
              <a:t>Esa</a:t>
            </a:r>
            <a:endParaRPr lang="en-US" sz="2400" dirty="0"/>
          </a:p>
          <a:p>
            <a:r>
              <a:rPr lang="en-US" sz="2400" dirty="0" err="1"/>
              <a:t>Berusia</a:t>
            </a:r>
            <a:r>
              <a:rPr lang="en-US" sz="2400" dirty="0"/>
              <a:t> </a:t>
            </a:r>
            <a:r>
              <a:rPr lang="en-US" sz="2400" dirty="0" err="1"/>
              <a:t>maksimal</a:t>
            </a:r>
            <a:r>
              <a:rPr lang="en-US" sz="2400" dirty="0"/>
              <a:t> 60 </a:t>
            </a:r>
            <a:r>
              <a:rPr lang="en-US" sz="2400" dirty="0" err="1"/>
              <a:t>tahun</a:t>
            </a:r>
            <a:r>
              <a:rPr lang="en-US" sz="2400" dirty="0"/>
              <a:t> </a:t>
            </a:r>
            <a:r>
              <a:rPr lang="en-US" sz="2400" dirty="0" err="1"/>
              <a:t>pada</a:t>
            </a:r>
            <a:r>
              <a:rPr lang="en-US" sz="2400" dirty="0"/>
              <a:t> </a:t>
            </a:r>
            <a:r>
              <a:rPr lang="en-US" sz="2400" dirty="0" err="1"/>
              <a:t>saat</a:t>
            </a:r>
            <a:r>
              <a:rPr lang="en-US" sz="2400" dirty="0"/>
              <a:t> </a:t>
            </a:r>
            <a:r>
              <a:rPr lang="en-US" sz="2400" dirty="0" err="1"/>
              <a:t>berakhirnya</a:t>
            </a:r>
            <a:r>
              <a:rPr lang="en-US" sz="2400" dirty="0"/>
              <a:t> </a:t>
            </a:r>
            <a:r>
              <a:rPr lang="en-US" sz="2400" dirty="0" err="1"/>
              <a:t>masa</a:t>
            </a:r>
            <a:r>
              <a:rPr lang="en-US" sz="2400" dirty="0"/>
              <a:t> </a:t>
            </a:r>
            <a:r>
              <a:rPr lang="en-US" sz="2400" dirty="0" err="1"/>
              <a:t>jabatan</a:t>
            </a:r>
            <a:r>
              <a:rPr lang="en-US" sz="2400" dirty="0"/>
              <a:t> </a:t>
            </a:r>
            <a:r>
              <a:rPr lang="en-US" sz="2400" dirty="0" err="1"/>
              <a:t>Pemimpin</a:t>
            </a:r>
            <a:r>
              <a:rPr lang="en-US" sz="2400" dirty="0"/>
              <a:t> PTN yang </a:t>
            </a:r>
            <a:r>
              <a:rPr lang="en-US" sz="2400" dirty="0" err="1"/>
              <a:t>sedang</a:t>
            </a:r>
            <a:r>
              <a:rPr lang="en-US" sz="2400" dirty="0"/>
              <a:t> </a:t>
            </a:r>
            <a:r>
              <a:rPr lang="en-US" sz="2400" dirty="0" err="1"/>
              <a:t>menjabat</a:t>
            </a:r>
            <a:endParaRPr lang="en-US" sz="2400" dirty="0"/>
          </a:p>
          <a:p>
            <a:r>
              <a:rPr lang="en-US" sz="2400" dirty="0" err="1"/>
              <a:t>Memiliki</a:t>
            </a:r>
            <a:r>
              <a:rPr lang="en-US" sz="2400" dirty="0"/>
              <a:t> </a:t>
            </a:r>
            <a:r>
              <a:rPr lang="en-US" sz="2400" dirty="0" err="1"/>
              <a:t>pengalaman</a:t>
            </a:r>
            <a:r>
              <a:rPr lang="en-US" sz="2400" dirty="0"/>
              <a:t> </a:t>
            </a:r>
            <a:r>
              <a:rPr lang="en-US" sz="2400" dirty="0" err="1"/>
              <a:t>manajerial</a:t>
            </a:r>
            <a:endParaRPr lang="en-US" sz="2400" dirty="0"/>
          </a:p>
          <a:p>
            <a:r>
              <a:rPr lang="it-IT" sz="2400" dirty="0"/>
              <a:t>Bersedia dicalonkan menjadi Pemimpin PTN</a:t>
            </a:r>
          </a:p>
          <a:p>
            <a:r>
              <a:rPr lang="en-US" sz="2400" dirty="0" err="1"/>
              <a:t>Sehat</a:t>
            </a:r>
            <a:r>
              <a:rPr lang="en-US" sz="2400" dirty="0"/>
              <a:t> </a:t>
            </a:r>
            <a:r>
              <a:rPr lang="en-US" sz="2400" dirty="0" err="1"/>
              <a:t>jasmani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rohani</a:t>
            </a:r>
            <a:r>
              <a:rPr lang="en-US" sz="2400" dirty="0"/>
              <a:t>; </a:t>
            </a:r>
          </a:p>
          <a:p>
            <a:r>
              <a:rPr lang="en-US" sz="2400" dirty="0" err="1"/>
              <a:t>Bebas</a:t>
            </a:r>
            <a:r>
              <a:rPr lang="en-US" sz="2400" dirty="0"/>
              <a:t> </a:t>
            </a:r>
            <a:r>
              <a:rPr lang="en-US" sz="2400" dirty="0" err="1"/>
              <a:t>narkotika</a:t>
            </a:r>
            <a:r>
              <a:rPr lang="en-US" sz="2400" dirty="0"/>
              <a:t>, </a:t>
            </a:r>
            <a:r>
              <a:rPr lang="en-US" sz="2400" dirty="0" err="1"/>
              <a:t>prekursor</a:t>
            </a:r>
            <a:r>
              <a:rPr lang="en-US" sz="2400" dirty="0"/>
              <a:t>,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zat</a:t>
            </a:r>
            <a:r>
              <a:rPr lang="en-US" sz="2400" dirty="0"/>
              <a:t> </a:t>
            </a:r>
            <a:r>
              <a:rPr lang="en-US" sz="2400" dirty="0" err="1"/>
              <a:t>adiktif</a:t>
            </a:r>
            <a:r>
              <a:rPr lang="en-US" sz="2400" dirty="0"/>
              <a:t> </a:t>
            </a:r>
            <a:r>
              <a:rPr lang="en-US" sz="2400" dirty="0" err="1"/>
              <a:t>lainnya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5006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274638"/>
            <a:ext cx="6096000" cy="1143000"/>
          </a:xfrm>
        </p:spPr>
        <p:txBody>
          <a:bodyPr>
            <a:normAutofit/>
          </a:bodyPr>
          <a:lstStyle/>
          <a:p>
            <a:pPr algn="r"/>
            <a:r>
              <a:rPr lang="en-US" sz="4000" i="1" dirty="0" err="1"/>
              <a:t>Judul</a:t>
            </a:r>
            <a:r>
              <a:rPr lang="en-US" sz="4000" i="1" dirty="0"/>
              <a:t>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1"/>
            <a:ext cx="8229600" cy="3810000"/>
          </a:xfrm>
        </p:spPr>
        <p:txBody>
          <a:bodyPr>
            <a:normAutofit/>
          </a:bodyPr>
          <a:lstStyle/>
          <a:p>
            <a:r>
              <a:rPr lang="en-US" sz="2400" dirty="0"/>
              <a:t>Text Slide </a:t>
            </a:r>
            <a:r>
              <a:rPr lang="en-US" sz="2400" dirty="0" err="1"/>
              <a:t>ada</a:t>
            </a:r>
            <a:r>
              <a:rPr lang="en-US" sz="2400" dirty="0"/>
              <a:t> di </a:t>
            </a:r>
            <a:r>
              <a:rPr lang="en-US" sz="2400" dirty="0" err="1"/>
              <a:t>sini</a:t>
            </a:r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828801"/>
            <a:ext cx="8229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Setiap</a:t>
            </a:r>
            <a:r>
              <a:rPr lang="en-US" sz="2400" dirty="0"/>
              <a:t> </a:t>
            </a:r>
            <a:r>
              <a:rPr lang="en-US" sz="2400" dirty="0" err="1"/>
              <a:t>unsur</a:t>
            </a:r>
            <a:r>
              <a:rPr lang="en-US" sz="2400" dirty="0"/>
              <a:t> </a:t>
            </a:r>
            <a:r>
              <a:rPr lang="en-US" sz="2400" dirty="0" err="1"/>
              <a:t>penilaian</a:t>
            </a:r>
            <a:r>
              <a:rPr lang="en-US" sz="2400" dirty="0"/>
              <a:t> </a:t>
            </a:r>
            <a:r>
              <a:rPr lang="en-US" sz="2400" dirty="0" err="1"/>
              <a:t>prestasi</a:t>
            </a:r>
            <a:r>
              <a:rPr lang="en-US" sz="2400" dirty="0"/>
              <a:t> </a:t>
            </a:r>
            <a:r>
              <a:rPr lang="en-US" sz="2400" dirty="0" err="1"/>
              <a:t>kerja</a:t>
            </a:r>
            <a:r>
              <a:rPr lang="en-US" sz="2400" dirty="0"/>
              <a:t> </a:t>
            </a:r>
            <a:r>
              <a:rPr lang="en-US" sz="2400" dirty="0" err="1"/>
              <a:t>pegawai</a:t>
            </a:r>
            <a:r>
              <a:rPr lang="en-US" sz="2400" dirty="0"/>
              <a:t> paling </a:t>
            </a:r>
            <a:r>
              <a:rPr lang="en-US" sz="2400" dirty="0" err="1"/>
              <a:t>rendah</a:t>
            </a:r>
            <a:r>
              <a:rPr lang="en-US" sz="2400" dirty="0"/>
              <a:t> </a:t>
            </a:r>
            <a:r>
              <a:rPr lang="en-US" sz="2400" dirty="0" err="1"/>
              <a:t>bernilai</a:t>
            </a:r>
            <a:r>
              <a:rPr lang="en-US" sz="2400" dirty="0"/>
              <a:t> </a:t>
            </a:r>
            <a:r>
              <a:rPr lang="en-US" sz="2400" dirty="0" err="1"/>
              <a:t>baik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2 </a:t>
            </a:r>
            <a:r>
              <a:rPr lang="en-US" sz="2400" dirty="0" err="1"/>
              <a:t>tahun</a:t>
            </a:r>
            <a:r>
              <a:rPr lang="en-US" sz="2400" dirty="0"/>
              <a:t> </a:t>
            </a:r>
            <a:r>
              <a:rPr lang="en-US" sz="2400" dirty="0" err="1"/>
              <a:t>terakhir</a:t>
            </a:r>
            <a:endParaRPr lang="en-US" sz="2400" dirty="0"/>
          </a:p>
          <a:p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sedang</a:t>
            </a:r>
            <a:r>
              <a:rPr lang="en-US" sz="2400" dirty="0"/>
              <a:t> </a:t>
            </a:r>
            <a:r>
              <a:rPr lang="en-US" sz="2400" dirty="0" err="1"/>
              <a:t>menjalani</a:t>
            </a:r>
            <a:r>
              <a:rPr lang="en-US" sz="2400" dirty="0"/>
              <a:t> </a:t>
            </a:r>
            <a:r>
              <a:rPr lang="en-US" sz="2400" dirty="0" err="1"/>
              <a:t>tugas</a:t>
            </a:r>
            <a:r>
              <a:rPr lang="en-US" sz="2400" dirty="0"/>
              <a:t> </a:t>
            </a:r>
            <a:r>
              <a:rPr lang="en-US" sz="2400" dirty="0" err="1"/>
              <a:t>belajar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izin</a:t>
            </a:r>
            <a:r>
              <a:rPr lang="en-US" sz="2400" dirty="0"/>
              <a:t> </a:t>
            </a:r>
            <a:r>
              <a:rPr lang="en-US" sz="2400" dirty="0" err="1"/>
              <a:t>belajar</a:t>
            </a:r>
            <a:r>
              <a:rPr lang="en-US" sz="2400" dirty="0"/>
              <a:t>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6 </a:t>
            </a:r>
            <a:r>
              <a:rPr lang="en-US" sz="2400" dirty="0" err="1"/>
              <a:t>bulan</a:t>
            </a:r>
            <a:r>
              <a:rPr lang="en-US" sz="2400" dirty="0"/>
              <a:t> yang </a:t>
            </a:r>
            <a:r>
              <a:rPr lang="en-US" sz="2400" dirty="0" err="1"/>
              <a:t>meninggalkan</a:t>
            </a:r>
            <a:r>
              <a:rPr lang="en-US" sz="2400" dirty="0"/>
              <a:t> </a:t>
            </a:r>
            <a:r>
              <a:rPr lang="en-US" sz="2400" dirty="0" err="1"/>
              <a:t>tugas</a:t>
            </a:r>
            <a:r>
              <a:rPr lang="en-US" sz="2400" dirty="0"/>
              <a:t> </a:t>
            </a:r>
            <a:r>
              <a:rPr lang="en-US" sz="2400" dirty="0" err="1"/>
              <a:t>tridharma</a:t>
            </a:r>
            <a:r>
              <a:rPr lang="en-US" sz="2400" dirty="0"/>
              <a:t> </a:t>
            </a:r>
            <a:r>
              <a:rPr lang="en-US" sz="2400" dirty="0" err="1"/>
              <a:t>perguruan</a:t>
            </a:r>
            <a:r>
              <a:rPr lang="en-US" sz="2400" dirty="0"/>
              <a:t> </a:t>
            </a:r>
            <a:r>
              <a:rPr lang="en-US" sz="2400" dirty="0" err="1"/>
              <a:t>tinggi</a:t>
            </a:r>
            <a:endParaRPr lang="en-US" sz="2400" dirty="0"/>
          </a:p>
          <a:p>
            <a:r>
              <a:rPr lang="sv-SE" sz="2400" dirty="0"/>
              <a:t>Tidak sedang menjalani hukuman disiplin tingkat sedang atau berat; </a:t>
            </a:r>
          </a:p>
          <a:p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pernah</a:t>
            </a:r>
            <a:r>
              <a:rPr lang="en-US" sz="2400" dirty="0"/>
              <a:t> </a:t>
            </a:r>
            <a:r>
              <a:rPr lang="en-US" sz="2400" dirty="0" err="1"/>
              <a:t>dipidana</a:t>
            </a:r>
            <a:r>
              <a:rPr lang="en-US" sz="2400" dirty="0"/>
              <a:t> </a:t>
            </a:r>
            <a:r>
              <a:rPr lang="en-US" sz="2400" dirty="0" err="1"/>
              <a:t>penjara</a:t>
            </a:r>
            <a:r>
              <a:rPr lang="en-US" sz="2400" dirty="0"/>
              <a:t> </a:t>
            </a:r>
            <a:r>
              <a:rPr lang="en-US" sz="2400" dirty="0" err="1"/>
              <a:t>berdasarkan</a:t>
            </a:r>
            <a:r>
              <a:rPr lang="en-US" sz="2400" dirty="0"/>
              <a:t> </a:t>
            </a:r>
            <a:r>
              <a:rPr lang="en-US" sz="2400" dirty="0" err="1"/>
              <a:t>putusan</a:t>
            </a:r>
            <a:r>
              <a:rPr lang="en-US" sz="2400" dirty="0"/>
              <a:t> </a:t>
            </a:r>
            <a:r>
              <a:rPr lang="en-US" sz="2400" dirty="0" err="1"/>
              <a:t>pengadilan</a:t>
            </a:r>
            <a:r>
              <a:rPr lang="en-US" sz="2400" dirty="0"/>
              <a:t> yang </a:t>
            </a:r>
            <a:r>
              <a:rPr lang="en-US" sz="2400" dirty="0" err="1"/>
              <a:t>telah</a:t>
            </a:r>
            <a:r>
              <a:rPr lang="en-US" sz="2400" dirty="0"/>
              <a:t> </a:t>
            </a:r>
            <a:r>
              <a:rPr lang="en-US" sz="2400" dirty="0" err="1"/>
              <a:t>memiliki</a:t>
            </a:r>
            <a:r>
              <a:rPr lang="en-US" sz="2400" dirty="0"/>
              <a:t> </a:t>
            </a:r>
            <a:r>
              <a:rPr lang="en-US" sz="2400" dirty="0" err="1"/>
              <a:t>kekuatan</a:t>
            </a:r>
            <a:r>
              <a:rPr lang="en-US" sz="2400" dirty="0"/>
              <a:t> </a:t>
            </a:r>
            <a:r>
              <a:rPr lang="en-US" sz="2400" dirty="0" err="1"/>
              <a:t>hukum</a:t>
            </a:r>
            <a:r>
              <a:rPr lang="en-US" sz="2400" dirty="0"/>
              <a:t> </a:t>
            </a:r>
            <a:r>
              <a:rPr lang="en-US" sz="2400" dirty="0" err="1"/>
              <a:t>tetap</a:t>
            </a:r>
            <a:endParaRPr lang="en-US" sz="2400" dirty="0"/>
          </a:p>
          <a:p>
            <a:r>
              <a:rPr lang="en-US" sz="2400" dirty="0" err="1"/>
              <a:t>Berpendidikan</a:t>
            </a:r>
            <a:r>
              <a:rPr lang="en-US" sz="2400" dirty="0"/>
              <a:t> </a:t>
            </a:r>
            <a:r>
              <a:rPr lang="en-US" sz="2400" dirty="0" err="1"/>
              <a:t>Doktor</a:t>
            </a:r>
            <a:r>
              <a:rPr lang="en-US" sz="2400" dirty="0"/>
              <a:t> (S3) </a:t>
            </a:r>
            <a:r>
              <a:rPr lang="en-US" sz="2400" dirty="0" err="1"/>
              <a:t>bagi</a:t>
            </a:r>
            <a:r>
              <a:rPr lang="en-US" sz="2400" dirty="0"/>
              <a:t> </a:t>
            </a:r>
            <a:r>
              <a:rPr lang="en-US" sz="2400" dirty="0" err="1"/>
              <a:t>calon</a:t>
            </a:r>
            <a:r>
              <a:rPr lang="en-US" sz="2400" dirty="0"/>
              <a:t> </a:t>
            </a:r>
            <a:r>
              <a:rPr lang="en-US" sz="2400" dirty="0" err="1"/>
              <a:t>Rektor</a:t>
            </a:r>
            <a:r>
              <a:rPr lang="en-US" sz="2400" dirty="0"/>
              <a:t>/</a:t>
            </a:r>
            <a:r>
              <a:rPr lang="en-US" sz="2400" dirty="0" err="1"/>
              <a:t>Ketua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paling </a:t>
            </a:r>
            <a:r>
              <a:rPr lang="en-US" sz="2400" dirty="0" err="1"/>
              <a:t>rendah</a:t>
            </a:r>
            <a:r>
              <a:rPr lang="en-US" sz="2400" dirty="0"/>
              <a:t> Magister (S2) </a:t>
            </a:r>
            <a:r>
              <a:rPr lang="en-US" sz="2400" dirty="0" err="1"/>
              <a:t>bagi</a:t>
            </a:r>
            <a:r>
              <a:rPr lang="en-US" sz="2400" dirty="0"/>
              <a:t> </a:t>
            </a:r>
            <a:r>
              <a:rPr lang="en-US" sz="2400" dirty="0" err="1"/>
              <a:t>calon</a:t>
            </a:r>
            <a:r>
              <a:rPr lang="en-US" sz="2400" dirty="0"/>
              <a:t> </a:t>
            </a:r>
            <a:r>
              <a:rPr lang="en-US" sz="2400" dirty="0" err="1"/>
              <a:t>Direktur</a:t>
            </a:r>
            <a:endParaRPr lang="en-US" sz="2400" dirty="0"/>
          </a:p>
          <a:p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pernah</a:t>
            </a:r>
            <a:r>
              <a:rPr lang="en-US" sz="2400" dirty="0"/>
              <a:t> </a:t>
            </a:r>
            <a:r>
              <a:rPr lang="en-US" sz="2400" dirty="0" err="1"/>
              <a:t>melakukan</a:t>
            </a:r>
            <a:r>
              <a:rPr lang="en-US" sz="2400" dirty="0"/>
              <a:t> </a:t>
            </a:r>
            <a:r>
              <a:rPr lang="en-US" sz="2400" dirty="0" err="1"/>
              <a:t>plagiat</a:t>
            </a:r>
            <a:r>
              <a:rPr lang="en-US" sz="2400" dirty="0"/>
              <a:t> </a:t>
            </a:r>
            <a:r>
              <a:rPr lang="en-US" sz="2400" dirty="0" err="1"/>
              <a:t>sebagaimana</a:t>
            </a:r>
            <a:r>
              <a:rPr lang="en-US" sz="2400" dirty="0"/>
              <a:t> </a:t>
            </a:r>
            <a:r>
              <a:rPr lang="en-US" sz="2400" dirty="0" err="1"/>
              <a:t>diatur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ketentuan</a:t>
            </a:r>
            <a:r>
              <a:rPr lang="en-US" sz="2400" dirty="0"/>
              <a:t> </a:t>
            </a:r>
            <a:r>
              <a:rPr lang="en-US" sz="2400" dirty="0" err="1"/>
              <a:t>peraturan</a:t>
            </a:r>
            <a:r>
              <a:rPr lang="en-US" sz="2400" dirty="0"/>
              <a:t> </a:t>
            </a:r>
            <a:r>
              <a:rPr lang="en-US" sz="2400" dirty="0" err="1"/>
              <a:t>perundang-undangan</a:t>
            </a:r>
            <a:r>
              <a:rPr lang="en-US" sz="2400" dirty="0"/>
              <a:t>;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Telah</a:t>
            </a:r>
            <a:r>
              <a:rPr lang="en-US" sz="2400" dirty="0"/>
              <a:t> </a:t>
            </a:r>
            <a:r>
              <a:rPr lang="en-US" sz="2400" dirty="0" err="1"/>
              <a:t>membuat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menyerahkan</a:t>
            </a:r>
            <a:r>
              <a:rPr lang="en-US" sz="2400" dirty="0"/>
              <a:t> </a:t>
            </a:r>
            <a:r>
              <a:rPr lang="en-US" sz="2400" dirty="0" err="1"/>
              <a:t>Laporan</a:t>
            </a:r>
            <a:r>
              <a:rPr lang="en-US" sz="2400" dirty="0"/>
              <a:t> </a:t>
            </a:r>
            <a:r>
              <a:rPr lang="en-US" sz="2400" dirty="0" err="1"/>
              <a:t>Harta</a:t>
            </a:r>
            <a:r>
              <a:rPr lang="en-US" sz="2400" dirty="0"/>
              <a:t> </a:t>
            </a:r>
            <a:r>
              <a:rPr lang="en-US" sz="2400" dirty="0" err="1"/>
              <a:t>Kekayaan</a:t>
            </a:r>
            <a:r>
              <a:rPr lang="en-US" sz="2400" dirty="0"/>
              <a:t> </a:t>
            </a:r>
            <a:r>
              <a:rPr lang="en-US" sz="2400" dirty="0" err="1"/>
              <a:t>Pejabat</a:t>
            </a:r>
            <a:r>
              <a:rPr lang="en-US" sz="2400" dirty="0"/>
              <a:t> Negara </a:t>
            </a:r>
            <a:r>
              <a:rPr lang="en-US" sz="2400" dirty="0" err="1"/>
              <a:t>ke</a:t>
            </a:r>
            <a:r>
              <a:rPr lang="en-US" sz="2400" dirty="0"/>
              <a:t> </a:t>
            </a:r>
            <a:r>
              <a:rPr lang="en-US" sz="2400" dirty="0" err="1"/>
              <a:t>Komisi</a:t>
            </a:r>
            <a:r>
              <a:rPr lang="en-US" sz="2400" dirty="0"/>
              <a:t> </a:t>
            </a:r>
            <a:r>
              <a:rPr lang="en-US" sz="2400" dirty="0" err="1"/>
              <a:t>Pemberantasan</a:t>
            </a:r>
            <a:r>
              <a:rPr lang="en-US" sz="2400" dirty="0"/>
              <a:t> </a:t>
            </a:r>
            <a:r>
              <a:rPr lang="en-US" sz="2400" dirty="0" err="1"/>
              <a:t>Korupsi</a:t>
            </a:r>
            <a:r>
              <a:rPr lang="en-US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50720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274638"/>
            <a:ext cx="60960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en-US" sz="4000" i="1" dirty="0" err="1"/>
              <a:t>Tahap</a:t>
            </a:r>
            <a:r>
              <a:rPr lang="en-US" sz="4000" i="1" dirty="0"/>
              <a:t> </a:t>
            </a:r>
            <a:r>
              <a:rPr lang="en-US" sz="4000" i="1" dirty="0" err="1"/>
              <a:t>Pengangkatan</a:t>
            </a:r>
            <a:endParaRPr lang="en-US" sz="40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1"/>
            <a:ext cx="8229600" cy="3810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Berdasarkan</a:t>
            </a:r>
            <a:r>
              <a:rPr lang="en-US" sz="1800" dirty="0"/>
              <a:t> </a:t>
            </a:r>
            <a:r>
              <a:rPr lang="en-US" sz="1800" dirty="0" err="1"/>
              <a:t>Permenristekdikti</a:t>
            </a:r>
            <a:r>
              <a:rPr lang="en-US" sz="1800" dirty="0"/>
              <a:t> No. 19 </a:t>
            </a:r>
            <a:r>
              <a:rPr lang="en-US" sz="1800" dirty="0" err="1"/>
              <a:t>Tahun</a:t>
            </a:r>
            <a:r>
              <a:rPr lang="en-US" sz="1800" dirty="0"/>
              <a:t> 2017  </a:t>
            </a:r>
            <a:r>
              <a:rPr lang="en-US" sz="1800" dirty="0" err="1"/>
              <a:t>Pasal</a:t>
            </a:r>
            <a:r>
              <a:rPr lang="en-US" sz="1800" dirty="0"/>
              <a:t> 5-8 :</a:t>
            </a:r>
          </a:p>
          <a:p>
            <a:pPr marL="457200" indent="-457200">
              <a:buAutoNum type="arabicPeriod"/>
            </a:pPr>
            <a:r>
              <a:rPr lang="en-US" sz="1800" dirty="0" err="1"/>
              <a:t>Tahap</a:t>
            </a:r>
            <a:r>
              <a:rPr lang="en-US" sz="1800" dirty="0"/>
              <a:t> :</a:t>
            </a:r>
          </a:p>
          <a:p>
            <a:r>
              <a:rPr lang="en-US" sz="1800" dirty="0" err="1"/>
              <a:t>penjaringan</a:t>
            </a:r>
            <a:r>
              <a:rPr lang="en-US" sz="1800" dirty="0"/>
              <a:t> </a:t>
            </a:r>
            <a:r>
              <a:rPr lang="en-US" sz="1800" dirty="0" err="1"/>
              <a:t>bakal</a:t>
            </a:r>
            <a:r>
              <a:rPr lang="en-US" sz="1800" dirty="0"/>
              <a:t> </a:t>
            </a:r>
            <a:r>
              <a:rPr lang="en-US" sz="1800" dirty="0" err="1"/>
              <a:t>calon</a:t>
            </a:r>
            <a:endParaRPr lang="en-US" sz="1800" dirty="0"/>
          </a:p>
          <a:p>
            <a:r>
              <a:rPr lang="en-US" sz="1800" dirty="0" err="1"/>
              <a:t>penyaringan</a:t>
            </a:r>
            <a:r>
              <a:rPr lang="en-US" sz="1800" dirty="0"/>
              <a:t> </a:t>
            </a:r>
            <a:r>
              <a:rPr lang="en-US" sz="1800" dirty="0" err="1"/>
              <a:t>calon</a:t>
            </a:r>
            <a:endParaRPr lang="en-US" sz="1800" dirty="0"/>
          </a:p>
          <a:p>
            <a:r>
              <a:rPr lang="en-US" sz="1800" dirty="0" err="1"/>
              <a:t>pemilihan</a:t>
            </a:r>
            <a:r>
              <a:rPr lang="en-US" sz="1800" dirty="0"/>
              <a:t> </a:t>
            </a:r>
            <a:r>
              <a:rPr lang="en-US" sz="1800" dirty="0" err="1"/>
              <a:t>calon</a:t>
            </a:r>
            <a:r>
              <a:rPr lang="en-US" sz="1800" dirty="0"/>
              <a:t> </a:t>
            </a:r>
          </a:p>
          <a:p>
            <a:r>
              <a:rPr lang="en-US" sz="1800" dirty="0" err="1"/>
              <a:t>penetapan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pelantikan</a:t>
            </a: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diawasi</a:t>
            </a:r>
            <a:r>
              <a:rPr lang="en-US" sz="1800" dirty="0"/>
              <a:t> </a:t>
            </a:r>
            <a:r>
              <a:rPr lang="en-US" sz="1800" dirty="0" err="1"/>
              <a:t>oleh</a:t>
            </a:r>
            <a:r>
              <a:rPr lang="en-US" sz="1800" dirty="0"/>
              <a:t> </a:t>
            </a:r>
            <a:r>
              <a:rPr lang="en-US" sz="1800" dirty="0" err="1"/>
              <a:t>Komisi</a:t>
            </a:r>
            <a:r>
              <a:rPr lang="en-US" sz="1800" dirty="0"/>
              <a:t> </a:t>
            </a:r>
            <a:r>
              <a:rPr lang="en-US" sz="1800" dirty="0" err="1"/>
              <a:t>Aparatur</a:t>
            </a:r>
            <a:r>
              <a:rPr lang="en-US" sz="1800" dirty="0"/>
              <a:t> </a:t>
            </a:r>
            <a:r>
              <a:rPr lang="en-US" sz="1800" dirty="0" err="1"/>
              <a:t>Sipil</a:t>
            </a:r>
            <a:r>
              <a:rPr lang="en-US" sz="1800" dirty="0"/>
              <a:t> Negara </a:t>
            </a:r>
            <a:r>
              <a:rPr lang="en-US" sz="1800" dirty="0" err="1"/>
              <a:t>sesuai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ketentuan</a:t>
            </a:r>
            <a:r>
              <a:rPr lang="en-US" sz="1800" dirty="0"/>
              <a:t> </a:t>
            </a:r>
            <a:r>
              <a:rPr lang="en-US" sz="1800" dirty="0" err="1"/>
              <a:t>peraturan</a:t>
            </a:r>
            <a:r>
              <a:rPr lang="en-US" sz="1800" dirty="0"/>
              <a:t> </a:t>
            </a:r>
            <a:r>
              <a:rPr lang="en-US" sz="1800" dirty="0" err="1"/>
              <a:t>perundang-undangan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/>
              <a:t> </a:t>
            </a:r>
          </a:p>
          <a:p>
            <a:pPr marL="457200" indent="-457200">
              <a:buAutoNum type="arabicPeriod"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16108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76401"/>
            <a:ext cx="8229600" cy="381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800" dirty="0"/>
              <a:t>2. </a:t>
            </a:r>
            <a:r>
              <a:rPr lang="en-US" sz="1800" dirty="0" err="1"/>
              <a:t>Tahap</a:t>
            </a:r>
            <a:r>
              <a:rPr lang="en-US" sz="1800" dirty="0"/>
              <a:t> </a:t>
            </a:r>
            <a:r>
              <a:rPr lang="en-US" sz="1800" dirty="0" err="1"/>
              <a:t>penjaringan</a:t>
            </a:r>
            <a:r>
              <a:rPr lang="en-US" sz="1800" dirty="0"/>
              <a:t> </a:t>
            </a:r>
            <a:r>
              <a:rPr lang="en-US" sz="1800" dirty="0" err="1"/>
              <a:t>bakal</a:t>
            </a:r>
            <a:r>
              <a:rPr lang="en-US" sz="1800" dirty="0"/>
              <a:t> </a:t>
            </a:r>
            <a:r>
              <a:rPr lang="en-US" sz="1800" dirty="0" err="1"/>
              <a:t>calon</a:t>
            </a:r>
            <a:r>
              <a:rPr lang="en-US" sz="1800" dirty="0"/>
              <a:t> 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/>
              <a:t>a. </a:t>
            </a:r>
            <a:r>
              <a:rPr lang="en-US" sz="1800" dirty="0" err="1"/>
              <a:t>pembentukan</a:t>
            </a:r>
            <a:r>
              <a:rPr lang="en-US" sz="1800" dirty="0"/>
              <a:t> </a:t>
            </a:r>
            <a:r>
              <a:rPr lang="en-US" sz="1800" dirty="0" err="1"/>
              <a:t>panitia</a:t>
            </a:r>
            <a:endParaRPr lang="en-US" sz="18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/>
              <a:t>b. </a:t>
            </a:r>
            <a:r>
              <a:rPr lang="en-US" sz="1800" dirty="0" err="1"/>
              <a:t>pengumuman</a:t>
            </a:r>
            <a:r>
              <a:rPr lang="en-US" sz="1800" dirty="0"/>
              <a:t> </a:t>
            </a:r>
            <a:r>
              <a:rPr lang="en-US" sz="1800" dirty="0" err="1"/>
              <a:t>penjaringan</a:t>
            </a:r>
            <a:endParaRPr lang="en-US" sz="18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/>
              <a:t>c. </a:t>
            </a:r>
            <a:r>
              <a:rPr lang="en-US" sz="1800" dirty="0" err="1"/>
              <a:t>pendaftaran</a:t>
            </a:r>
            <a:r>
              <a:rPr lang="en-US" sz="1800" dirty="0"/>
              <a:t> </a:t>
            </a:r>
            <a:r>
              <a:rPr lang="en-US" sz="1800" dirty="0" err="1"/>
              <a:t>bakal</a:t>
            </a:r>
            <a:r>
              <a:rPr lang="en-US" sz="1800" dirty="0"/>
              <a:t> </a:t>
            </a:r>
            <a:r>
              <a:rPr lang="en-US" sz="1800" dirty="0" err="1"/>
              <a:t>calon</a:t>
            </a:r>
            <a:endParaRPr lang="en-US" sz="18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/>
              <a:t>d. </a:t>
            </a:r>
            <a:r>
              <a:rPr lang="en-US" sz="1800" dirty="0" err="1"/>
              <a:t>seleksi</a:t>
            </a:r>
            <a:r>
              <a:rPr lang="en-US" sz="1800" dirty="0"/>
              <a:t> </a:t>
            </a:r>
            <a:r>
              <a:rPr lang="en-US" sz="1800" dirty="0" err="1"/>
              <a:t>administrasi</a:t>
            </a:r>
            <a:endParaRPr lang="en-US" sz="18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/>
              <a:t>e. </a:t>
            </a:r>
            <a:r>
              <a:rPr lang="en-US" sz="1800" dirty="0" err="1"/>
              <a:t>pengumuman</a:t>
            </a:r>
            <a:r>
              <a:rPr lang="en-US" sz="1800" dirty="0"/>
              <a:t> </a:t>
            </a:r>
            <a:r>
              <a:rPr lang="en-US" sz="1800" dirty="0" err="1"/>
              <a:t>hasil</a:t>
            </a:r>
            <a:r>
              <a:rPr lang="en-US" sz="1800" dirty="0"/>
              <a:t> </a:t>
            </a:r>
            <a:r>
              <a:rPr lang="en-US" sz="1800" dirty="0" err="1"/>
              <a:t>penjaringan</a:t>
            </a:r>
            <a:endParaRPr lang="en-US" sz="18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 err="1"/>
              <a:t>dilaksanakan</a:t>
            </a:r>
            <a:r>
              <a:rPr lang="en-US" sz="1800" dirty="0"/>
              <a:t> paling </a:t>
            </a:r>
            <a:r>
              <a:rPr lang="en-US" sz="1800" dirty="0" err="1"/>
              <a:t>lambat</a:t>
            </a:r>
            <a:r>
              <a:rPr lang="en-US" sz="1800" dirty="0"/>
              <a:t> 5 (lima) </a:t>
            </a:r>
            <a:r>
              <a:rPr lang="en-US" sz="1800" dirty="0" err="1"/>
              <a:t>bulan</a:t>
            </a:r>
            <a:r>
              <a:rPr lang="en-US" sz="1800" dirty="0"/>
              <a:t> </a:t>
            </a:r>
            <a:r>
              <a:rPr lang="en-US" sz="1800" dirty="0" err="1"/>
              <a:t>sebelum</a:t>
            </a:r>
            <a:r>
              <a:rPr lang="en-US" sz="1800" dirty="0"/>
              <a:t> </a:t>
            </a:r>
            <a:r>
              <a:rPr lang="en-US" sz="1800" dirty="0" err="1"/>
              <a:t>berakhirnya</a:t>
            </a:r>
            <a:r>
              <a:rPr lang="en-US" sz="1800" dirty="0"/>
              <a:t> </a:t>
            </a:r>
            <a:r>
              <a:rPr lang="en-US" sz="1800" dirty="0" err="1"/>
              <a:t>masa</a:t>
            </a:r>
            <a:r>
              <a:rPr lang="en-US" sz="1800" dirty="0"/>
              <a:t> </a:t>
            </a:r>
            <a:r>
              <a:rPr lang="en-US" sz="1800" dirty="0" err="1"/>
              <a:t>jabatan</a:t>
            </a:r>
            <a:r>
              <a:rPr lang="en-US" sz="1800" dirty="0"/>
              <a:t> </a:t>
            </a:r>
            <a:r>
              <a:rPr lang="en-US" sz="1800" dirty="0" err="1"/>
              <a:t>Pemimpin</a:t>
            </a:r>
            <a:r>
              <a:rPr lang="en-US" sz="1800" dirty="0"/>
              <a:t> PTN yang </a:t>
            </a:r>
            <a:r>
              <a:rPr lang="en-US" sz="1800" dirty="0" err="1"/>
              <a:t>sedang</a:t>
            </a:r>
            <a:r>
              <a:rPr lang="en-US" sz="1800" dirty="0"/>
              <a:t> </a:t>
            </a:r>
            <a:r>
              <a:rPr lang="en-US" sz="1800" dirty="0" err="1"/>
              <a:t>menjabat</a:t>
            </a:r>
            <a:r>
              <a:rPr lang="en-US" sz="1800" dirty="0"/>
              <a:t> </a:t>
            </a:r>
            <a:r>
              <a:rPr lang="en-US" sz="1800" dirty="0" err="1"/>
              <a:t>oleh</a:t>
            </a:r>
            <a:r>
              <a:rPr lang="en-US" sz="1800" dirty="0"/>
              <a:t> </a:t>
            </a:r>
            <a:r>
              <a:rPr lang="en-US" sz="1800" dirty="0" err="1"/>
              <a:t>Senat</a:t>
            </a:r>
            <a:r>
              <a:rPr lang="en-US" sz="1800" dirty="0"/>
              <a:t>, </a:t>
            </a:r>
            <a:r>
              <a:rPr lang="en-US" sz="1800" dirty="0" err="1"/>
              <a:t>sehingga</a:t>
            </a:r>
            <a:r>
              <a:rPr lang="en-US" sz="1800" dirty="0"/>
              <a:t> </a:t>
            </a:r>
            <a:r>
              <a:rPr lang="en-US" sz="1800" dirty="0" err="1"/>
              <a:t>menghasilkan</a:t>
            </a:r>
            <a:r>
              <a:rPr lang="en-US" sz="1800" dirty="0"/>
              <a:t> paling </a:t>
            </a:r>
            <a:r>
              <a:rPr lang="en-US" sz="1800" dirty="0" err="1"/>
              <a:t>sedikit</a:t>
            </a:r>
            <a:r>
              <a:rPr lang="en-US" sz="1800" dirty="0"/>
              <a:t> 4 (</a:t>
            </a:r>
            <a:r>
              <a:rPr lang="en-US" sz="1800" dirty="0" err="1"/>
              <a:t>empat</a:t>
            </a:r>
            <a:r>
              <a:rPr lang="en-US" sz="1800" dirty="0"/>
              <a:t>) orang </a:t>
            </a:r>
            <a:r>
              <a:rPr lang="en-US" sz="1800" dirty="0" err="1"/>
              <a:t>bakal</a:t>
            </a:r>
            <a:r>
              <a:rPr lang="en-US" sz="1800" dirty="0"/>
              <a:t> </a:t>
            </a:r>
            <a:r>
              <a:rPr lang="en-US" sz="1800" dirty="0" err="1"/>
              <a:t>calon</a:t>
            </a:r>
            <a:r>
              <a:rPr lang="en-US" sz="1800" dirty="0"/>
              <a:t> </a:t>
            </a:r>
            <a:r>
              <a:rPr lang="en-US" sz="1800" dirty="0" err="1"/>
              <a:t>Pemimpin</a:t>
            </a:r>
            <a:r>
              <a:rPr lang="en-US" sz="1800" dirty="0"/>
              <a:t> PTN, </a:t>
            </a:r>
            <a:r>
              <a:rPr lang="en-US" sz="1800" dirty="0" err="1"/>
              <a:t>bila</a:t>
            </a:r>
            <a:r>
              <a:rPr lang="en-US" sz="1800" dirty="0"/>
              <a:t> </a:t>
            </a:r>
            <a:r>
              <a:rPr lang="en-US" sz="1800" dirty="0" err="1"/>
              <a:t>belum</a:t>
            </a:r>
            <a:r>
              <a:rPr lang="en-US" sz="1800" dirty="0"/>
              <a:t> </a:t>
            </a:r>
            <a:r>
              <a:rPr lang="en-US" sz="1800" dirty="0" err="1"/>
              <a:t>berhasil</a:t>
            </a:r>
            <a:r>
              <a:rPr lang="en-US" sz="1800" dirty="0"/>
              <a:t>, </a:t>
            </a:r>
            <a:r>
              <a:rPr lang="en-US" sz="1800" dirty="0" err="1"/>
              <a:t>dilakukan</a:t>
            </a:r>
            <a:r>
              <a:rPr lang="en-US" sz="1800" dirty="0"/>
              <a:t> </a:t>
            </a:r>
            <a:r>
              <a:rPr lang="en-US" sz="1800" dirty="0" err="1"/>
              <a:t>perpanjangan</a:t>
            </a:r>
            <a:r>
              <a:rPr lang="en-US" sz="1800" dirty="0"/>
              <a:t> </a:t>
            </a:r>
            <a:r>
              <a:rPr lang="en-US" sz="1800" dirty="0" err="1"/>
              <a:t>jangka</a:t>
            </a:r>
            <a:r>
              <a:rPr lang="en-US" sz="1800" dirty="0"/>
              <a:t> </a:t>
            </a:r>
            <a:r>
              <a:rPr lang="en-US" sz="1800" dirty="0" err="1"/>
              <a:t>waktu</a:t>
            </a:r>
            <a:r>
              <a:rPr lang="en-US" sz="1800" dirty="0"/>
              <a:t> </a:t>
            </a:r>
            <a:r>
              <a:rPr lang="en-US" sz="1800" dirty="0" err="1"/>
              <a:t>penjaringan</a:t>
            </a:r>
            <a:endParaRPr lang="en-US" sz="1800" dirty="0"/>
          </a:p>
          <a:p>
            <a:pPr>
              <a:lnSpc>
                <a:spcPct val="120000"/>
              </a:lnSpc>
            </a:pPr>
            <a:endParaRPr lang="en-US" sz="1800" dirty="0"/>
          </a:p>
          <a:p>
            <a:pPr marL="0" indent="0">
              <a:lnSpc>
                <a:spcPct val="120000"/>
              </a:lnSpc>
              <a:buNone/>
            </a:pPr>
            <a:endParaRPr lang="en-US" sz="1800" dirty="0"/>
          </a:p>
          <a:p>
            <a:pPr marL="0" indent="0">
              <a:lnSpc>
                <a:spcPct val="120000"/>
              </a:lnSpc>
              <a:buNone/>
            </a:pPr>
            <a:endParaRPr lang="en-US" sz="1800" dirty="0"/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800" dirty="0"/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endParaRPr lang="en-US" sz="1800" dirty="0"/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17692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76401"/>
            <a:ext cx="8229600" cy="381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800" dirty="0"/>
              <a:t>3. </a:t>
            </a:r>
            <a:r>
              <a:rPr lang="en-US" sz="1800" dirty="0" err="1"/>
              <a:t>Tahap</a:t>
            </a:r>
            <a:r>
              <a:rPr lang="en-US" sz="1800" dirty="0"/>
              <a:t> </a:t>
            </a:r>
            <a:r>
              <a:rPr lang="en-US" sz="1800" dirty="0" err="1"/>
              <a:t>peyaringan</a:t>
            </a:r>
            <a:r>
              <a:rPr lang="en-US" sz="1800" dirty="0"/>
              <a:t> :</a:t>
            </a:r>
          </a:p>
          <a:p>
            <a:pPr marL="0" indent="0">
              <a:buNone/>
            </a:pPr>
            <a:r>
              <a:rPr lang="sv-SE" sz="1800" dirty="0"/>
              <a:t>a. penyampaian visi, misi, dan program kerja bakal calon di hadapan rapat Senat terbuka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b. </a:t>
            </a:r>
            <a:r>
              <a:rPr lang="en-US" sz="1800" dirty="0" err="1"/>
              <a:t>penilaian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penetapan</a:t>
            </a:r>
            <a:r>
              <a:rPr lang="en-US" sz="1800" dirty="0"/>
              <a:t> 3 (</a:t>
            </a:r>
            <a:r>
              <a:rPr lang="en-US" sz="1800" dirty="0" err="1"/>
              <a:t>tiga</a:t>
            </a:r>
            <a:r>
              <a:rPr lang="en-US" sz="1800" dirty="0"/>
              <a:t>) </a:t>
            </a:r>
            <a:r>
              <a:rPr lang="en-US" sz="1800" dirty="0" err="1"/>
              <a:t>calon</a:t>
            </a:r>
            <a:r>
              <a:rPr lang="en-US" sz="1800" dirty="0"/>
              <a:t> </a:t>
            </a:r>
            <a:r>
              <a:rPr lang="en-US" sz="1800" dirty="0" err="1"/>
              <a:t>Pemimpin</a:t>
            </a:r>
            <a:r>
              <a:rPr lang="en-US" sz="1800" dirty="0"/>
              <a:t> PTN </a:t>
            </a:r>
            <a:r>
              <a:rPr lang="en-US" sz="1800" dirty="0" err="1"/>
              <a:t>oleh</a:t>
            </a:r>
            <a:r>
              <a:rPr lang="en-US" sz="1800" dirty="0"/>
              <a:t> </a:t>
            </a:r>
            <a:r>
              <a:rPr lang="en-US" sz="1800" dirty="0" err="1"/>
              <a:t>Senat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rapat</a:t>
            </a:r>
            <a:r>
              <a:rPr lang="en-US" sz="1800" dirty="0"/>
              <a:t> </a:t>
            </a:r>
            <a:r>
              <a:rPr lang="en-US" sz="1800" dirty="0" err="1"/>
              <a:t>Senat</a:t>
            </a:r>
            <a:r>
              <a:rPr lang="en-US" sz="1800" dirty="0"/>
              <a:t> </a:t>
            </a:r>
            <a:r>
              <a:rPr lang="en-US" sz="1800" dirty="0" err="1"/>
              <a:t>tertutup</a:t>
            </a:r>
            <a:r>
              <a:rPr lang="en-US" sz="1800" dirty="0"/>
              <a:t>. </a:t>
            </a:r>
          </a:p>
          <a:p>
            <a:pPr marL="0" indent="0">
              <a:buNone/>
            </a:pPr>
            <a:r>
              <a:rPr lang="sv-SE" sz="1800" dirty="0"/>
              <a:t>yang </a:t>
            </a:r>
            <a:r>
              <a:rPr lang="en-US" sz="1800" dirty="0" err="1"/>
              <a:t>dilaksanakan</a:t>
            </a:r>
            <a:r>
              <a:rPr lang="en-US" sz="1800" dirty="0"/>
              <a:t> paling </a:t>
            </a:r>
            <a:r>
              <a:rPr lang="en-US" sz="1800" dirty="0" err="1"/>
              <a:t>lambat</a:t>
            </a:r>
            <a:r>
              <a:rPr lang="en-US" sz="1800" dirty="0"/>
              <a:t> 2 (</a:t>
            </a:r>
            <a:r>
              <a:rPr lang="en-US" sz="1800" dirty="0" err="1"/>
              <a:t>dua</a:t>
            </a:r>
            <a:r>
              <a:rPr lang="en-US" sz="1800" dirty="0"/>
              <a:t>) </a:t>
            </a:r>
            <a:r>
              <a:rPr lang="en-US" sz="1800" dirty="0" err="1"/>
              <a:t>bulan</a:t>
            </a:r>
            <a:r>
              <a:rPr lang="en-US" sz="1800" dirty="0"/>
              <a:t> </a:t>
            </a:r>
            <a:r>
              <a:rPr lang="en-US" sz="1800" dirty="0" err="1"/>
              <a:t>sebelum</a:t>
            </a:r>
            <a:r>
              <a:rPr lang="en-US" sz="1800" dirty="0"/>
              <a:t> </a:t>
            </a:r>
            <a:r>
              <a:rPr lang="en-US" sz="1800" dirty="0" err="1"/>
              <a:t>berakhirnya</a:t>
            </a:r>
            <a:r>
              <a:rPr lang="en-US" sz="1800" dirty="0"/>
              <a:t> </a:t>
            </a:r>
            <a:r>
              <a:rPr lang="en-US" sz="1800" dirty="0" err="1"/>
              <a:t>masa</a:t>
            </a:r>
            <a:r>
              <a:rPr lang="en-US" sz="1800" dirty="0"/>
              <a:t> </a:t>
            </a:r>
            <a:r>
              <a:rPr lang="en-US" sz="1800" dirty="0" err="1"/>
              <a:t>jabatan</a:t>
            </a:r>
            <a:r>
              <a:rPr lang="en-US" sz="1800" dirty="0"/>
              <a:t> </a:t>
            </a:r>
            <a:r>
              <a:rPr lang="en-US" sz="1800" dirty="0" err="1"/>
              <a:t>Pemimpin</a:t>
            </a:r>
            <a:r>
              <a:rPr lang="en-US" sz="1800" dirty="0"/>
              <a:t> PTN yang </a:t>
            </a:r>
            <a:r>
              <a:rPr lang="en-US" sz="1800" dirty="0" err="1"/>
              <a:t>sedang</a:t>
            </a:r>
            <a:r>
              <a:rPr lang="en-US" sz="1800" dirty="0"/>
              <a:t> </a:t>
            </a:r>
            <a:r>
              <a:rPr lang="en-US" sz="1800" dirty="0" err="1"/>
              <a:t>menjabat</a:t>
            </a:r>
            <a:r>
              <a:rPr lang="en-US" sz="1800" dirty="0"/>
              <a:t>,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dihadiri</a:t>
            </a:r>
            <a:r>
              <a:rPr lang="en-US" sz="1800" dirty="0"/>
              <a:t> </a:t>
            </a:r>
            <a:r>
              <a:rPr lang="en-US" sz="1800" dirty="0" err="1"/>
              <a:t>pejabat</a:t>
            </a:r>
            <a:r>
              <a:rPr lang="en-US" sz="1800" dirty="0"/>
              <a:t> </a:t>
            </a:r>
            <a:r>
              <a:rPr lang="en-US" sz="1800" dirty="0" err="1"/>
              <a:t>Kementerian</a:t>
            </a:r>
            <a:r>
              <a:rPr lang="en-US" sz="1800" dirty="0"/>
              <a:t> yang </a:t>
            </a:r>
            <a:r>
              <a:rPr lang="en-US" sz="1800" dirty="0" err="1"/>
              <a:t>ditunjuk</a:t>
            </a:r>
            <a:r>
              <a:rPr lang="en-US" sz="1800" dirty="0"/>
              <a:t> </a:t>
            </a:r>
            <a:r>
              <a:rPr lang="en-US" sz="1800" dirty="0" err="1"/>
              <a:t>oleh</a:t>
            </a:r>
            <a:r>
              <a:rPr lang="en-US" sz="1800" dirty="0"/>
              <a:t> </a:t>
            </a:r>
            <a:r>
              <a:rPr lang="en-US" sz="1800" dirty="0" err="1"/>
              <a:t>Menteri</a:t>
            </a:r>
            <a:r>
              <a:rPr lang="en-US" sz="1800" dirty="0"/>
              <a:t> 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800" dirty="0"/>
          </a:p>
          <a:p>
            <a:pPr marL="0" indent="0">
              <a:lnSpc>
                <a:spcPct val="120000"/>
              </a:lnSpc>
              <a:buNone/>
            </a:pPr>
            <a:endParaRPr lang="en-US" sz="1800" dirty="0"/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800" dirty="0"/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endParaRPr lang="en-US" sz="1800" dirty="0"/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3168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2590800" y="274638"/>
            <a:ext cx="6096000" cy="1578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 ExtraBold"/>
              <a:buNone/>
            </a:pPr>
            <a:r>
              <a:rPr lang="en-US" sz="4000" b="0" i="1" u="none" strike="noStrike" cap="none" dirty="0" err="1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Persyaratan</a:t>
            </a:r>
            <a:r>
              <a:rPr lang="en-US" sz="4000" b="0" i="1" u="none" strike="noStrike" cap="none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yang </a:t>
            </a:r>
            <a:r>
              <a:rPr lang="en-US" sz="4000" b="0" i="1" u="none" strike="noStrike" cap="none" dirty="0" err="1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harus</a:t>
            </a:r>
            <a:r>
              <a:rPr lang="en-US" sz="4000" b="0" i="1" u="none" strike="noStrike" cap="none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sz="4000" b="0" i="1" u="none" strike="noStrike" cap="none" dirty="0" err="1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dipenuhi</a:t>
            </a:r>
            <a:r>
              <a:rPr lang="en-US" sz="4000" b="0" i="1" u="none" strike="noStrike" cap="none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sz="4000" b="0" i="1" u="none" strike="noStrike" cap="none" dirty="0" err="1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untuk</a:t>
            </a:r>
            <a:r>
              <a:rPr lang="en-US" sz="4000" b="0" i="1" u="none" strike="noStrike" cap="none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sz="4000" b="0" i="1" u="none" strike="noStrike" cap="none" dirty="0" err="1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menjadi</a:t>
            </a:r>
            <a:r>
              <a:rPr lang="en-US" sz="4000" b="0" i="1" u="none" strike="noStrike" cap="none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sz="4000" b="0" i="1" u="none" strike="noStrike" cap="none" dirty="0" err="1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rektor</a:t>
            </a:r>
            <a:endParaRPr sz="4000" b="0" i="1" u="none" strike="noStrike" cap="none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3" name="Google Shape;103;p16"/>
          <p:cNvSpPr txBox="1">
            <a:spLocks noGrp="1"/>
          </p:cNvSpPr>
          <p:nvPr>
            <p:ph type="body" idx="1"/>
          </p:nvPr>
        </p:nvSpPr>
        <p:spPr>
          <a:xfrm>
            <a:off x="457200" y="2243327"/>
            <a:ext cx="8229600" cy="3243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sz="2400" b="0" i="0" u="none" strike="noStrike" cap="none" dirty="0">
              <a:solidFill>
                <a:schemeClr val="dk1"/>
              </a:solidFill>
              <a:latin typeface="Fauna One"/>
              <a:ea typeface="Fauna One"/>
              <a:cs typeface="Fauna One"/>
              <a:sym typeface="Fauna On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BA28C7-3469-4978-8306-41C3550C2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478" y="2243327"/>
            <a:ext cx="5725110" cy="451713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76401"/>
            <a:ext cx="8229600" cy="381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sz="18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600" y="1828801"/>
            <a:ext cx="8229600" cy="381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800" dirty="0"/>
              <a:t>4. </a:t>
            </a:r>
            <a:r>
              <a:rPr lang="en-US" sz="1800" dirty="0" err="1"/>
              <a:t>Penelusuran</a:t>
            </a:r>
            <a:r>
              <a:rPr lang="en-US" sz="1800" dirty="0"/>
              <a:t> </a:t>
            </a:r>
            <a:r>
              <a:rPr lang="en-US" sz="1800" dirty="0" err="1"/>
              <a:t>rekam</a:t>
            </a:r>
            <a:r>
              <a:rPr lang="en-US" sz="1800" dirty="0"/>
              <a:t> </a:t>
            </a:r>
            <a:r>
              <a:rPr lang="en-US" sz="1800" dirty="0" err="1"/>
              <a:t>jejak</a:t>
            </a:r>
            <a:r>
              <a:rPr lang="en-US" sz="1800" dirty="0"/>
              <a:t> </a:t>
            </a:r>
            <a:r>
              <a:rPr lang="en-US" sz="1800" dirty="0" err="1"/>
              <a:t>calon</a:t>
            </a:r>
            <a:r>
              <a:rPr lang="en-US" sz="1800" dirty="0"/>
              <a:t> :</a:t>
            </a:r>
          </a:p>
          <a:p>
            <a:pPr marL="0" indent="0">
              <a:buNone/>
            </a:pPr>
            <a:r>
              <a:rPr lang="en-US" sz="1800" dirty="0" err="1"/>
              <a:t>Dilakukan</a:t>
            </a:r>
            <a:r>
              <a:rPr lang="en-US" sz="1800" dirty="0"/>
              <a:t> </a:t>
            </a:r>
            <a:r>
              <a:rPr lang="en-US" sz="1800" dirty="0" err="1"/>
              <a:t>Menteri</a:t>
            </a:r>
            <a:r>
              <a:rPr lang="en-US" sz="1800" dirty="0"/>
              <a:t> </a:t>
            </a:r>
            <a:r>
              <a:rPr lang="en-US" sz="1800" dirty="0" err="1"/>
              <a:t>melalui</a:t>
            </a:r>
            <a:r>
              <a:rPr lang="en-US" sz="1800" dirty="0"/>
              <a:t> </a:t>
            </a:r>
            <a:r>
              <a:rPr lang="en-US" sz="1800" dirty="0" err="1"/>
              <a:t>koordinasi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Pusat</a:t>
            </a:r>
            <a:r>
              <a:rPr lang="en-US" sz="1800" dirty="0"/>
              <a:t> </a:t>
            </a:r>
            <a:r>
              <a:rPr lang="en-US" sz="1800" dirty="0" err="1"/>
              <a:t>Pelaporan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Analisis</a:t>
            </a:r>
            <a:r>
              <a:rPr lang="en-US" sz="1800" dirty="0"/>
              <a:t> </a:t>
            </a:r>
            <a:r>
              <a:rPr lang="en-US" sz="1800" dirty="0" err="1"/>
              <a:t>Transaksi</a:t>
            </a:r>
            <a:r>
              <a:rPr lang="en-US" sz="1800" dirty="0"/>
              <a:t> </a:t>
            </a:r>
            <a:r>
              <a:rPr lang="en-US" sz="1800" dirty="0" err="1"/>
              <a:t>Keuangan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/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lembaga</a:t>
            </a:r>
            <a:r>
              <a:rPr lang="en-US" sz="1800" dirty="0"/>
              <a:t>/</a:t>
            </a:r>
            <a:r>
              <a:rPr lang="en-US" sz="1800" dirty="0" err="1"/>
              <a:t>instansi</a:t>
            </a:r>
            <a:r>
              <a:rPr lang="en-US" sz="1800" dirty="0"/>
              <a:t> </a:t>
            </a:r>
            <a:r>
              <a:rPr lang="en-US" sz="1800" dirty="0" err="1"/>
              <a:t>pemerintah</a:t>
            </a:r>
            <a:r>
              <a:rPr lang="en-US" sz="1800" dirty="0"/>
              <a:t> </a:t>
            </a:r>
            <a:r>
              <a:rPr lang="en-US" sz="1800" dirty="0" err="1"/>
              <a:t>lainnya</a:t>
            </a:r>
            <a:r>
              <a:rPr lang="en-US" sz="1800" dirty="0"/>
              <a:t> 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476710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274638"/>
            <a:ext cx="6096000" cy="1143000"/>
          </a:xfrm>
        </p:spPr>
        <p:txBody>
          <a:bodyPr>
            <a:normAutofit/>
          </a:bodyPr>
          <a:lstStyle/>
          <a:p>
            <a:pPr algn="r"/>
            <a:r>
              <a:rPr lang="en-US" sz="4000" i="1" dirty="0" err="1"/>
              <a:t>Pemilihan</a:t>
            </a:r>
            <a:endParaRPr lang="en-US" sz="40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1"/>
            <a:ext cx="8229600" cy="38100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400" dirty="0" err="1"/>
              <a:t>Berdasarkan</a:t>
            </a:r>
            <a:r>
              <a:rPr lang="en-US" sz="2400" dirty="0"/>
              <a:t> </a:t>
            </a:r>
            <a:r>
              <a:rPr lang="en-US" sz="2400" dirty="0" err="1"/>
              <a:t>Permenristekdikti</a:t>
            </a:r>
            <a:r>
              <a:rPr lang="en-US" sz="2400" dirty="0"/>
              <a:t> No. 19 </a:t>
            </a:r>
            <a:r>
              <a:rPr lang="en-US" sz="2400" dirty="0" err="1"/>
              <a:t>Tahun</a:t>
            </a:r>
            <a:r>
              <a:rPr lang="en-US" sz="2400" dirty="0"/>
              <a:t> 2017  </a:t>
            </a:r>
            <a:r>
              <a:rPr lang="en-US" sz="2400" dirty="0" err="1"/>
              <a:t>Pasal</a:t>
            </a:r>
            <a:r>
              <a:rPr lang="en-US" sz="2400" dirty="0"/>
              <a:t> 9 :</a:t>
            </a:r>
          </a:p>
          <a:p>
            <a:r>
              <a:rPr lang="en-US" sz="2400" dirty="0" err="1"/>
              <a:t>Dilaksanakan</a:t>
            </a:r>
            <a:r>
              <a:rPr lang="en-US" sz="2400" dirty="0"/>
              <a:t> paling </a:t>
            </a:r>
            <a:r>
              <a:rPr lang="en-US" sz="2400" dirty="0" err="1"/>
              <a:t>lambat</a:t>
            </a:r>
            <a:r>
              <a:rPr lang="en-US" sz="2400" dirty="0"/>
              <a:t> 2 (</a:t>
            </a:r>
            <a:r>
              <a:rPr lang="en-US" sz="2400" dirty="0" err="1"/>
              <a:t>dua</a:t>
            </a:r>
            <a:r>
              <a:rPr lang="en-US" sz="2400" dirty="0"/>
              <a:t>) </a:t>
            </a:r>
            <a:r>
              <a:rPr lang="en-US" sz="2400" dirty="0" err="1"/>
              <a:t>minggu</a:t>
            </a:r>
            <a:r>
              <a:rPr lang="en-US" sz="2400" dirty="0"/>
              <a:t> </a:t>
            </a:r>
            <a:r>
              <a:rPr lang="en-US" sz="2400" dirty="0" err="1"/>
              <a:t>sebelum</a:t>
            </a:r>
            <a:r>
              <a:rPr lang="en-US" sz="2400" dirty="0"/>
              <a:t> </a:t>
            </a:r>
            <a:r>
              <a:rPr lang="en-US" sz="2400" dirty="0" err="1"/>
              <a:t>berakhirnya</a:t>
            </a:r>
            <a:r>
              <a:rPr lang="en-US" sz="2400" dirty="0"/>
              <a:t> </a:t>
            </a:r>
            <a:r>
              <a:rPr lang="en-US" sz="2400" dirty="0" err="1"/>
              <a:t>masa</a:t>
            </a:r>
            <a:r>
              <a:rPr lang="en-US" sz="2400" dirty="0"/>
              <a:t> </a:t>
            </a:r>
            <a:r>
              <a:rPr lang="en-US" sz="2400" dirty="0" err="1"/>
              <a:t>jabatan</a:t>
            </a:r>
            <a:r>
              <a:rPr lang="en-US" sz="2400" dirty="0"/>
              <a:t> </a:t>
            </a:r>
            <a:r>
              <a:rPr lang="en-US" sz="2400" dirty="0" err="1"/>
              <a:t>Pemimpin</a:t>
            </a:r>
            <a:r>
              <a:rPr lang="en-US" sz="2400" dirty="0"/>
              <a:t> PTN yang </a:t>
            </a:r>
            <a:r>
              <a:rPr lang="en-US" sz="2400" dirty="0" err="1"/>
              <a:t>sedang</a:t>
            </a:r>
            <a:r>
              <a:rPr lang="en-US" sz="2400" dirty="0"/>
              <a:t> </a:t>
            </a:r>
            <a:r>
              <a:rPr lang="en-US" sz="2400" dirty="0" err="1"/>
              <a:t>menjabat</a:t>
            </a:r>
            <a:r>
              <a:rPr lang="en-US" sz="2400" dirty="0"/>
              <a:t>, </a:t>
            </a:r>
            <a:r>
              <a:rPr lang="en-US" sz="2400" dirty="0" err="1"/>
              <a:t>dilakukan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rapat</a:t>
            </a:r>
            <a:r>
              <a:rPr lang="en-US" sz="2400" dirty="0"/>
              <a:t> </a:t>
            </a:r>
            <a:r>
              <a:rPr lang="en-US" sz="2400" dirty="0" err="1"/>
              <a:t>Senat</a:t>
            </a:r>
            <a:r>
              <a:rPr lang="en-US" sz="2400" dirty="0"/>
              <a:t> </a:t>
            </a:r>
            <a:r>
              <a:rPr lang="en-US" sz="2400" dirty="0" err="1"/>
              <a:t>tertutup</a:t>
            </a:r>
            <a:r>
              <a:rPr lang="en-US" sz="2400" dirty="0"/>
              <a:t> yang </a:t>
            </a:r>
            <a:r>
              <a:rPr lang="en-US" sz="2400" dirty="0" err="1"/>
              <a:t>dilaksanakan</a:t>
            </a:r>
            <a:r>
              <a:rPr lang="en-US" sz="2400" dirty="0"/>
              <a:t> </a:t>
            </a:r>
            <a:r>
              <a:rPr lang="en-US" sz="2400" dirty="0" err="1"/>
              <a:t>oleh</a:t>
            </a:r>
            <a:r>
              <a:rPr lang="en-US" sz="2400" dirty="0"/>
              <a:t> </a:t>
            </a:r>
            <a:r>
              <a:rPr lang="en-US" sz="2400" dirty="0" err="1"/>
              <a:t>Senat</a:t>
            </a:r>
            <a:r>
              <a:rPr lang="en-US" sz="2400" dirty="0"/>
              <a:t> </a:t>
            </a:r>
            <a:r>
              <a:rPr lang="en-US" sz="2400" dirty="0" err="1"/>
              <a:t>bersama</a:t>
            </a:r>
            <a:r>
              <a:rPr lang="en-US" sz="2400" dirty="0"/>
              <a:t> </a:t>
            </a:r>
            <a:r>
              <a:rPr lang="en-US" sz="2400" dirty="0" err="1"/>
              <a:t>Menteri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 err="1"/>
              <a:t>Ketentuan</a:t>
            </a:r>
            <a:r>
              <a:rPr lang="en-US" sz="2400" dirty="0"/>
              <a:t>: </a:t>
            </a:r>
          </a:p>
          <a:p>
            <a:pPr marL="0" indent="0">
              <a:buNone/>
            </a:pPr>
            <a:r>
              <a:rPr lang="sv-SE" sz="2400" dirty="0"/>
              <a:t>a. Menteri memiliki 35% (tiga puluh lima persen) hak suara dari total pemilih yang hadir; dan </a:t>
            </a:r>
          </a:p>
          <a:p>
            <a:pPr marL="0" indent="0">
              <a:buNone/>
            </a:pPr>
            <a:r>
              <a:rPr lang="sv-SE" sz="2400" dirty="0"/>
              <a:t>b. Senat memiliki 65% (enam puluh lima persen) hak suara dan masing-masing anggota Senat memiliki hak suara yang sama. 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383232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762000" y="2819400"/>
            <a:ext cx="70866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 ExtraBold"/>
              <a:buNone/>
            </a:pPr>
            <a:r>
              <a:rPr lang="en-US" i="1" dirty="0" err="1"/>
              <a:t>Gambaran</a:t>
            </a:r>
            <a:r>
              <a:rPr lang="en-US" i="1" dirty="0"/>
              <a:t>: </a:t>
            </a:r>
            <a:r>
              <a:rPr lang="en-US" i="1" dirty="0" err="1"/>
              <a:t>Pemilihan</a:t>
            </a:r>
            <a:r>
              <a:rPr lang="en-US" i="1" dirty="0"/>
              <a:t> </a:t>
            </a:r>
            <a:r>
              <a:rPr lang="en-US" i="1" dirty="0" err="1"/>
              <a:t>Rektor</a:t>
            </a:r>
            <a:r>
              <a:rPr lang="en-US" i="1" dirty="0"/>
              <a:t> di </a:t>
            </a:r>
            <a:r>
              <a:rPr lang="en-US" i="1" dirty="0" err="1"/>
              <a:t>Unpad</a:t>
            </a:r>
            <a:endParaRPr sz="4400" b="0" i="1" u="none" strike="noStrike" cap="none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0DFC89-C547-4719-8133-DB8320D701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604272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2590800" y="274638"/>
            <a:ext cx="6096000" cy="1578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 ExtraBold"/>
              <a:buNone/>
            </a:pPr>
            <a:r>
              <a:rPr lang="en-US" sz="4000" b="0" i="1" u="none" strike="noStrike" cap="none" dirty="0" err="1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Cuplikan</a:t>
            </a:r>
            <a:r>
              <a:rPr lang="en-US" sz="4000" b="0" i="1" u="none" strike="noStrike" cap="none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sz="4000" b="0" i="1" u="none" strike="noStrike" cap="none" dirty="0" err="1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Berita</a:t>
            </a:r>
            <a:endParaRPr sz="4000" b="0" i="1" u="none" strike="noStrike" cap="none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67B778-E02A-466D-A69F-D398E32D6C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3C9503-7C0E-425E-B233-783C1AD39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150" y="1447800"/>
            <a:ext cx="5925699" cy="536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865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2590800" y="274638"/>
            <a:ext cx="6096000" cy="1578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 ExtraBold"/>
              <a:buNone/>
            </a:pPr>
            <a:r>
              <a:rPr lang="en-US" sz="4000" b="0" i="1" u="none" strike="noStrike" cap="none" dirty="0" err="1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Cuplikan</a:t>
            </a:r>
            <a:r>
              <a:rPr lang="en-US" sz="4000" b="0" i="1" u="none" strike="noStrike" cap="none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sz="4000" b="0" i="1" u="none" strike="noStrike" cap="none" dirty="0" err="1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Berita</a:t>
            </a:r>
            <a:endParaRPr sz="4000" b="0" i="1" u="none" strike="noStrike" cap="none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3" name="Google Shape;103;p16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3243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400" indent="0">
              <a:buNone/>
            </a:pPr>
            <a:r>
              <a:rPr lang="en-ID" sz="1800" dirty="0"/>
              <a:t>JAKARTA, (PR).- Proses </a:t>
            </a:r>
            <a:r>
              <a:rPr lang="en-ID" sz="1800" dirty="0" err="1"/>
              <a:t>seleksi</a:t>
            </a:r>
            <a:r>
              <a:rPr lang="en-ID" sz="1800" dirty="0"/>
              <a:t> </a:t>
            </a:r>
            <a:r>
              <a:rPr lang="en-ID" sz="1800" dirty="0" err="1"/>
              <a:t>pemilihan</a:t>
            </a:r>
            <a:r>
              <a:rPr lang="en-ID" sz="1800" dirty="0"/>
              <a:t> </a:t>
            </a:r>
            <a:r>
              <a:rPr lang="en-ID" sz="1800" dirty="0" err="1"/>
              <a:t>rektor</a:t>
            </a:r>
            <a:r>
              <a:rPr lang="en-ID" sz="1800" dirty="0"/>
              <a:t> </a:t>
            </a:r>
            <a:r>
              <a:rPr lang="en-ID" sz="1800" dirty="0" err="1"/>
              <a:t>Universitas</a:t>
            </a:r>
            <a:r>
              <a:rPr lang="en-ID" sz="1800" dirty="0"/>
              <a:t> </a:t>
            </a:r>
            <a:r>
              <a:rPr lang="en-ID" sz="1800" dirty="0" err="1"/>
              <a:t>Padjadjaran</a:t>
            </a:r>
            <a:r>
              <a:rPr lang="en-ID" sz="1800" dirty="0"/>
              <a:t> </a:t>
            </a:r>
            <a:r>
              <a:rPr lang="en-ID" sz="1800" dirty="0" err="1"/>
              <a:t>periode</a:t>
            </a:r>
            <a:r>
              <a:rPr lang="en-ID" sz="1800" dirty="0"/>
              <a:t> 2019-2024 </a:t>
            </a:r>
            <a:r>
              <a:rPr lang="en-ID" sz="1800" dirty="0" err="1"/>
              <a:t>cacat</a:t>
            </a:r>
            <a:r>
              <a:rPr lang="en-ID" sz="1800" dirty="0"/>
              <a:t> </a:t>
            </a:r>
            <a:r>
              <a:rPr lang="en-ID" sz="1800" dirty="0" err="1"/>
              <a:t>aturan</a:t>
            </a:r>
            <a:r>
              <a:rPr lang="en-ID" sz="1800" dirty="0"/>
              <a:t>. </a:t>
            </a:r>
            <a:r>
              <a:rPr lang="en-ID" sz="1800" dirty="0" err="1"/>
              <a:t>Dengan</a:t>
            </a:r>
            <a:r>
              <a:rPr lang="en-ID" sz="1800" dirty="0"/>
              <a:t> </a:t>
            </a:r>
            <a:r>
              <a:rPr lang="en-ID" sz="1800" dirty="0" err="1"/>
              <a:t>demikian</a:t>
            </a:r>
            <a:r>
              <a:rPr lang="en-ID" sz="1800" dirty="0"/>
              <a:t>, </a:t>
            </a:r>
            <a:r>
              <a:rPr lang="en-ID" sz="1800" dirty="0" err="1"/>
              <a:t>jadwal</a:t>
            </a:r>
            <a:r>
              <a:rPr lang="en-ID" sz="1800" dirty="0"/>
              <a:t> </a:t>
            </a:r>
            <a:r>
              <a:rPr lang="en-ID" sz="1800" dirty="0" err="1"/>
              <a:t>pemilihan</a:t>
            </a:r>
            <a:r>
              <a:rPr lang="en-ID" sz="1800" dirty="0"/>
              <a:t> yang </a:t>
            </a:r>
            <a:r>
              <a:rPr lang="en-ID" sz="1800" dirty="0" err="1"/>
              <a:t>direncanakan</a:t>
            </a:r>
            <a:r>
              <a:rPr lang="en-ID" sz="1800" dirty="0"/>
              <a:t> </a:t>
            </a:r>
            <a:r>
              <a:rPr lang="en-ID" sz="1800" dirty="0" err="1"/>
              <a:t>akan</a:t>
            </a:r>
            <a:r>
              <a:rPr lang="en-ID" sz="1800" dirty="0"/>
              <a:t> </a:t>
            </a:r>
            <a:r>
              <a:rPr lang="en-ID" sz="1800" dirty="0" err="1"/>
              <a:t>digelar</a:t>
            </a:r>
            <a:r>
              <a:rPr lang="en-ID" sz="1800" dirty="0"/>
              <a:t> 27 </a:t>
            </a:r>
            <a:r>
              <a:rPr lang="en-ID" sz="1800" dirty="0" err="1"/>
              <a:t>Oktober</a:t>
            </a:r>
            <a:r>
              <a:rPr lang="en-ID" sz="1800" dirty="0"/>
              <a:t> 2018 </a:t>
            </a:r>
            <a:r>
              <a:rPr lang="en-ID" sz="1800" dirty="0" err="1"/>
              <a:t>kemungkinan</a:t>
            </a:r>
            <a:r>
              <a:rPr lang="en-ID" sz="1800" dirty="0"/>
              <a:t> </a:t>
            </a:r>
            <a:r>
              <a:rPr lang="en-ID" sz="1800" dirty="0" err="1"/>
              <a:t>besar</a:t>
            </a:r>
            <a:r>
              <a:rPr lang="en-ID" sz="1800" dirty="0"/>
              <a:t> </a:t>
            </a:r>
            <a:r>
              <a:rPr lang="en-ID" sz="1800" dirty="0" err="1"/>
              <a:t>ditunda</a:t>
            </a:r>
            <a:r>
              <a:rPr lang="en-ID" sz="1800" dirty="0"/>
              <a:t>. </a:t>
            </a:r>
            <a:r>
              <a:rPr lang="en-ID" sz="1800" dirty="0" err="1"/>
              <a:t>Saat</a:t>
            </a:r>
            <a:r>
              <a:rPr lang="en-ID" sz="1800" dirty="0"/>
              <a:t> </a:t>
            </a:r>
            <a:r>
              <a:rPr lang="en-ID" sz="1800" dirty="0" err="1"/>
              <a:t>ini</a:t>
            </a:r>
            <a:r>
              <a:rPr lang="en-ID" sz="1800" dirty="0"/>
              <a:t>, Kementerian </a:t>
            </a:r>
            <a:r>
              <a:rPr lang="en-ID" sz="1800" dirty="0" err="1"/>
              <a:t>Riset</a:t>
            </a:r>
            <a:r>
              <a:rPr lang="en-ID" sz="1800" dirty="0"/>
              <a:t> </a:t>
            </a:r>
            <a:r>
              <a:rPr lang="en-ID" sz="1800" dirty="0" err="1"/>
              <a:t>Teknologi</a:t>
            </a:r>
            <a:r>
              <a:rPr lang="en-ID" sz="1800" dirty="0"/>
              <a:t> dan Pendidikan Tinggi juga </a:t>
            </a:r>
            <a:r>
              <a:rPr lang="en-ID" sz="1800" dirty="0" err="1"/>
              <a:t>sedang</a:t>
            </a:r>
            <a:r>
              <a:rPr lang="en-ID" sz="1800" dirty="0"/>
              <a:t> </a:t>
            </a:r>
            <a:r>
              <a:rPr lang="en-ID" sz="1800" dirty="0" err="1"/>
              <a:t>mengevaluasi</a:t>
            </a:r>
            <a:r>
              <a:rPr lang="en-ID" sz="1800" dirty="0"/>
              <a:t> </a:t>
            </a:r>
            <a:r>
              <a:rPr lang="en-ID" sz="1800" dirty="0" err="1"/>
              <a:t>riwayat</a:t>
            </a:r>
            <a:r>
              <a:rPr lang="en-ID" sz="1800" dirty="0"/>
              <a:t> </a:t>
            </a:r>
            <a:r>
              <a:rPr lang="en-ID" sz="1800" dirty="0" err="1"/>
              <a:t>hidup</a:t>
            </a:r>
            <a:r>
              <a:rPr lang="en-ID" sz="1800" dirty="0"/>
              <a:t> 3 </a:t>
            </a:r>
            <a:r>
              <a:rPr lang="en-ID" sz="1800" dirty="0" err="1"/>
              <a:t>kandidat</a:t>
            </a:r>
            <a:r>
              <a:rPr lang="en-ID" sz="1800" dirty="0"/>
              <a:t> </a:t>
            </a:r>
            <a:r>
              <a:rPr lang="en-ID" sz="1800" dirty="0" err="1"/>
              <a:t>rektor</a:t>
            </a:r>
            <a:r>
              <a:rPr lang="en-ID" sz="1800" dirty="0"/>
              <a:t> yang </a:t>
            </a:r>
            <a:r>
              <a:rPr lang="en-ID" sz="1800" dirty="0" err="1"/>
              <a:t>ditetapkan</a:t>
            </a:r>
            <a:r>
              <a:rPr lang="en-ID" sz="1800" dirty="0"/>
              <a:t> </a:t>
            </a:r>
            <a:r>
              <a:rPr lang="en-ID" sz="1800" dirty="0" err="1"/>
              <a:t>Majelis</a:t>
            </a:r>
            <a:r>
              <a:rPr lang="en-ID" sz="1800" dirty="0"/>
              <a:t> </a:t>
            </a:r>
            <a:r>
              <a:rPr lang="en-ID" sz="1800" dirty="0" err="1"/>
              <a:t>Wali</a:t>
            </a:r>
            <a:r>
              <a:rPr lang="en-ID" sz="1800" dirty="0"/>
              <a:t> </a:t>
            </a:r>
            <a:r>
              <a:rPr lang="en-ID" sz="1800" dirty="0" err="1"/>
              <a:t>Amanat</a:t>
            </a:r>
            <a:r>
              <a:rPr lang="en-ID" sz="1800" dirty="0"/>
              <a:t> </a:t>
            </a:r>
            <a:r>
              <a:rPr lang="en-ID" sz="1800" dirty="0" err="1"/>
              <a:t>Unpad</a:t>
            </a:r>
            <a:r>
              <a:rPr lang="en-ID" sz="1800" dirty="0"/>
              <a:t>.</a:t>
            </a:r>
          </a:p>
          <a:p>
            <a:pPr marL="25400" indent="0">
              <a:buNone/>
            </a:pPr>
            <a:endParaRPr lang="en-ID" sz="1800" dirty="0"/>
          </a:p>
          <a:p>
            <a:pPr marL="25400" indent="0">
              <a:buNone/>
            </a:pPr>
            <a:r>
              <a:rPr lang="en-ID" sz="1800" dirty="0" err="1"/>
              <a:t>Menristekdikti</a:t>
            </a:r>
            <a:r>
              <a:rPr lang="en-ID" sz="1800" dirty="0"/>
              <a:t> Mohamad Nasir </a:t>
            </a:r>
            <a:r>
              <a:rPr lang="en-ID" sz="1800" dirty="0" err="1"/>
              <a:t>menyatakan</a:t>
            </a:r>
            <a:r>
              <a:rPr lang="en-ID" sz="1800" dirty="0"/>
              <a:t>, </a:t>
            </a:r>
            <a:r>
              <a:rPr lang="en-ID" sz="1800" dirty="0" err="1"/>
              <a:t>pelanggaran</a:t>
            </a:r>
            <a:r>
              <a:rPr lang="en-ID" sz="1800" dirty="0"/>
              <a:t> </a:t>
            </a:r>
            <a:r>
              <a:rPr lang="en-ID" sz="1800" dirty="0" err="1"/>
              <a:t>aturan</a:t>
            </a:r>
            <a:r>
              <a:rPr lang="en-ID" sz="1800" dirty="0"/>
              <a:t> proses </a:t>
            </a:r>
            <a:r>
              <a:rPr lang="en-ID" sz="1800" dirty="0" err="1"/>
              <a:t>seleksi</a:t>
            </a:r>
            <a:r>
              <a:rPr lang="en-ID" sz="1800" dirty="0"/>
              <a:t> </a:t>
            </a:r>
            <a:r>
              <a:rPr lang="en-ID" sz="1800" dirty="0" err="1"/>
              <a:t>ditemukan</a:t>
            </a:r>
            <a:r>
              <a:rPr lang="en-ID" sz="1800" dirty="0"/>
              <a:t> </a:t>
            </a:r>
            <a:r>
              <a:rPr lang="en-ID" sz="1800" dirty="0" err="1"/>
              <a:t>setelah</a:t>
            </a:r>
            <a:r>
              <a:rPr lang="en-ID" sz="1800" dirty="0"/>
              <a:t> </a:t>
            </a:r>
            <a:r>
              <a:rPr lang="en-ID" sz="1800" dirty="0" err="1"/>
              <a:t>tim</a:t>
            </a:r>
            <a:r>
              <a:rPr lang="en-ID" sz="1800" dirty="0"/>
              <a:t> </a:t>
            </a:r>
            <a:r>
              <a:rPr lang="en-ID" sz="1800" dirty="0" err="1"/>
              <a:t>dari</a:t>
            </a:r>
            <a:r>
              <a:rPr lang="en-ID" sz="1800" dirty="0"/>
              <a:t> </a:t>
            </a:r>
            <a:r>
              <a:rPr lang="en-ID" sz="1800" dirty="0" err="1"/>
              <a:t>Kemenristekdikti</a:t>
            </a:r>
            <a:r>
              <a:rPr lang="en-ID" sz="1800" dirty="0"/>
              <a:t> </a:t>
            </a:r>
            <a:r>
              <a:rPr lang="en-ID" sz="1800" dirty="0" err="1"/>
              <a:t>berdiskusi</a:t>
            </a:r>
            <a:r>
              <a:rPr lang="en-ID" sz="1800" dirty="0"/>
              <a:t> </a:t>
            </a:r>
            <a:r>
              <a:rPr lang="en-ID" sz="1800" dirty="0" err="1"/>
              <a:t>dengan</a:t>
            </a:r>
            <a:r>
              <a:rPr lang="en-ID" sz="1800" dirty="0"/>
              <a:t> MWA </a:t>
            </a:r>
            <a:r>
              <a:rPr lang="en-ID" sz="1800" dirty="0" err="1"/>
              <a:t>Unpad</a:t>
            </a:r>
            <a:r>
              <a:rPr lang="en-ID" sz="1800" dirty="0"/>
              <a:t>. </a:t>
            </a:r>
            <a:r>
              <a:rPr lang="en-ID" sz="1800" dirty="0" err="1"/>
              <a:t>Menurut</a:t>
            </a:r>
            <a:r>
              <a:rPr lang="en-ID" sz="1800" dirty="0"/>
              <a:t> </a:t>
            </a:r>
            <a:r>
              <a:rPr lang="en-ID" sz="1800" dirty="0" err="1"/>
              <a:t>dia</a:t>
            </a:r>
            <a:r>
              <a:rPr lang="en-ID" sz="1800" dirty="0"/>
              <a:t>, </a:t>
            </a:r>
            <a:r>
              <a:rPr lang="en-ID" sz="1800" dirty="0" err="1"/>
              <a:t>satu</a:t>
            </a:r>
            <a:r>
              <a:rPr lang="en-ID" sz="1800" dirty="0"/>
              <a:t> </a:t>
            </a:r>
            <a:r>
              <a:rPr lang="en-ID" sz="1800" dirty="0" err="1"/>
              <a:t>dari</a:t>
            </a:r>
            <a:r>
              <a:rPr lang="en-ID" sz="1800" dirty="0"/>
              <a:t> </a:t>
            </a:r>
            <a:r>
              <a:rPr lang="en-ID" sz="1800" dirty="0" err="1"/>
              <a:t>beberapa</a:t>
            </a:r>
            <a:r>
              <a:rPr lang="en-ID" sz="1800" dirty="0"/>
              <a:t> </a:t>
            </a:r>
            <a:r>
              <a:rPr lang="en-ID" sz="1800" dirty="0" err="1"/>
              <a:t>bentuk</a:t>
            </a:r>
            <a:r>
              <a:rPr lang="en-ID" sz="1800" dirty="0"/>
              <a:t> </a:t>
            </a:r>
            <a:r>
              <a:rPr lang="en-ID" sz="1800" dirty="0" err="1"/>
              <a:t>pelanggaran</a:t>
            </a:r>
            <a:r>
              <a:rPr lang="en-ID" sz="1800" dirty="0"/>
              <a:t> </a:t>
            </a:r>
            <a:r>
              <a:rPr lang="en-ID" sz="1800" dirty="0" err="1"/>
              <a:t>terjadi</a:t>
            </a:r>
            <a:r>
              <a:rPr lang="en-ID" sz="1800" dirty="0"/>
              <a:t> pada proses </a:t>
            </a:r>
            <a:r>
              <a:rPr lang="en-ID" sz="1800" dirty="0" err="1"/>
              <a:t>penjaringan</a:t>
            </a:r>
            <a:r>
              <a:rPr lang="en-ID" sz="1800" dirty="0"/>
              <a:t> </a:t>
            </a:r>
            <a:r>
              <a:rPr lang="en-ID" sz="1800" dirty="0" err="1"/>
              <a:t>dari</a:t>
            </a:r>
            <a:r>
              <a:rPr lang="en-ID" sz="1800" dirty="0"/>
              <a:t> 8 </a:t>
            </a:r>
            <a:r>
              <a:rPr lang="en-ID" sz="1800" dirty="0" err="1"/>
              <a:t>kandidat</a:t>
            </a:r>
            <a:r>
              <a:rPr lang="en-ID" sz="1800" dirty="0"/>
              <a:t> </a:t>
            </a:r>
            <a:r>
              <a:rPr lang="en-ID" sz="1800" dirty="0" err="1"/>
              <a:t>menuju</a:t>
            </a:r>
            <a:r>
              <a:rPr lang="en-ID" sz="1800" dirty="0"/>
              <a:t> 3 </a:t>
            </a:r>
            <a:r>
              <a:rPr lang="en-ID" sz="1800" dirty="0" err="1"/>
              <a:t>besar</a:t>
            </a:r>
            <a:r>
              <a:rPr lang="en-ID" sz="1800" dirty="0"/>
              <a:t> </a:t>
            </a:r>
            <a:r>
              <a:rPr lang="en-ID" sz="1800" dirty="0" err="1"/>
              <a:t>calon</a:t>
            </a:r>
            <a:r>
              <a:rPr lang="en-ID" sz="1800" dirty="0"/>
              <a:t> </a:t>
            </a:r>
            <a:r>
              <a:rPr lang="en-ID" sz="1800" dirty="0" err="1"/>
              <a:t>rektor</a:t>
            </a:r>
            <a:r>
              <a:rPr lang="en-ID" sz="1800" dirty="0"/>
              <a:t>.</a:t>
            </a:r>
          </a:p>
          <a:p>
            <a:pPr marL="25400" indent="0">
              <a:buNone/>
            </a:pPr>
            <a:endParaRPr lang="en-ID" sz="1800" dirty="0"/>
          </a:p>
          <a:p>
            <a:pPr marL="25400" indent="0">
              <a:buNone/>
            </a:pPr>
            <a:r>
              <a:rPr lang="en-ID" sz="1800" dirty="0"/>
              <a:t>“Ada </a:t>
            </a:r>
            <a:r>
              <a:rPr lang="en-ID" sz="1800" dirty="0" err="1"/>
              <a:t>aturan</a:t>
            </a:r>
            <a:r>
              <a:rPr lang="en-ID" sz="1800" dirty="0"/>
              <a:t> </a:t>
            </a:r>
            <a:r>
              <a:rPr lang="en-ID" sz="1800" dirty="0" err="1"/>
              <a:t>dari</a:t>
            </a:r>
            <a:r>
              <a:rPr lang="en-ID" sz="1800" dirty="0"/>
              <a:t> </a:t>
            </a:r>
            <a:r>
              <a:rPr lang="en-ID" sz="1800" dirty="0" err="1"/>
              <a:t>Kemenristekdikti</a:t>
            </a:r>
            <a:r>
              <a:rPr lang="en-ID" sz="1800" dirty="0"/>
              <a:t> dan MWA yang </a:t>
            </a:r>
            <a:r>
              <a:rPr lang="en-ID" sz="1800" dirty="0" err="1"/>
              <a:t>dilanggar</a:t>
            </a:r>
            <a:r>
              <a:rPr lang="en-ID" sz="1800" dirty="0"/>
              <a:t>. </a:t>
            </a:r>
            <a:r>
              <a:rPr lang="en-ID" sz="1800" dirty="0" err="1"/>
              <a:t>Mereka</a:t>
            </a:r>
            <a:r>
              <a:rPr lang="en-ID" sz="1800" dirty="0"/>
              <a:t> yang </a:t>
            </a:r>
            <a:r>
              <a:rPr lang="en-ID" sz="1800" dirty="0" err="1"/>
              <a:t>terjaring</a:t>
            </a:r>
            <a:r>
              <a:rPr lang="en-ID" sz="1800" dirty="0"/>
              <a:t> (8 </a:t>
            </a:r>
            <a:r>
              <a:rPr lang="en-ID" sz="1800" dirty="0" err="1"/>
              <a:t>besar</a:t>
            </a:r>
            <a:r>
              <a:rPr lang="en-ID" sz="1800" dirty="0"/>
              <a:t>) </a:t>
            </a:r>
            <a:r>
              <a:rPr lang="en-ID" sz="1800" dirty="0" err="1"/>
              <a:t>ini</a:t>
            </a:r>
            <a:r>
              <a:rPr lang="en-ID" sz="1800" dirty="0"/>
              <a:t> </a:t>
            </a:r>
            <a:r>
              <a:rPr lang="en-ID" sz="1800" dirty="0" err="1"/>
              <a:t>harusnya</a:t>
            </a:r>
            <a:r>
              <a:rPr lang="en-ID" sz="1800" dirty="0"/>
              <a:t> di-</a:t>
            </a:r>
            <a:r>
              <a:rPr lang="en-ID" sz="1800" i="1" dirty="0"/>
              <a:t>hearing</a:t>
            </a:r>
            <a:r>
              <a:rPr lang="en-ID" sz="1800" dirty="0"/>
              <a:t>-</a:t>
            </a:r>
            <a:r>
              <a:rPr lang="en-ID" sz="1800" dirty="0" err="1"/>
              <a:t>kan</a:t>
            </a:r>
            <a:r>
              <a:rPr lang="en-ID" sz="1800" dirty="0"/>
              <a:t> </a:t>
            </a:r>
            <a:r>
              <a:rPr lang="en-ID" sz="1800" dirty="0" err="1"/>
              <a:t>dulu</a:t>
            </a:r>
            <a:r>
              <a:rPr lang="en-ID" sz="1800" dirty="0"/>
              <a:t>, </a:t>
            </a:r>
            <a:r>
              <a:rPr lang="en-ID" sz="1800" dirty="0" err="1"/>
              <a:t>didebatkan</a:t>
            </a:r>
            <a:r>
              <a:rPr lang="en-ID" sz="1800" dirty="0"/>
              <a:t> </a:t>
            </a:r>
            <a:r>
              <a:rPr lang="en-ID" sz="1800" dirty="0" err="1"/>
              <a:t>dulu</a:t>
            </a:r>
            <a:r>
              <a:rPr lang="en-ID" sz="1800" dirty="0"/>
              <a:t>. Nah, </a:t>
            </a:r>
            <a:r>
              <a:rPr lang="en-ID" sz="1800" dirty="0" err="1"/>
              <a:t>fase</a:t>
            </a:r>
            <a:r>
              <a:rPr lang="en-ID" sz="1800" dirty="0"/>
              <a:t> </a:t>
            </a:r>
            <a:r>
              <a:rPr lang="en-ID" sz="1800" dirty="0" err="1"/>
              <a:t>ini</a:t>
            </a:r>
            <a:r>
              <a:rPr lang="en-ID" sz="1800" dirty="0"/>
              <a:t> </a:t>
            </a:r>
            <a:r>
              <a:rPr lang="en-ID" sz="1800" dirty="0" err="1"/>
              <a:t>dilewati</a:t>
            </a:r>
            <a:r>
              <a:rPr lang="en-ID" sz="1800" dirty="0"/>
              <a:t>, </a:t>
            </a:r>
            <a:r>
              <a:rPr lang="en-ID" sz="1800" dirty="0" err="1"/>
              <a:t>tak</a:t>
            </a:r>
            <a:r>
              <a:rPr lang="en-ID" sz="1800" dirty="0"/>
              <a:t> </a:t>
            </a:r>
            <a:r>
              <a:rPr lang="en-ID" sz="1800" dirty="0" err="1"/>
              <a:t>ada</a:t>
            </a:r>
            <a:r>
              <a:rPr lang="en-ID" sz="1800" dirty="0"/>
              <a:t> </a:t>
            </a:r>
            <a:r>
              <a:rPr lang="en-ID" sz="1800" dirty="0" err="1"/>
              <a:t>debat</a:t>
            </a:r>
            <a:r>
              <a:rPr lang="en-ID" sz="1800" dirty="0"/>
              <a:t>,” </a:t>
            </a:r>
            <a:r>
              <a:rPr lang="en-ID" sz="1800" dirty="0" err="1"/>
              <a:t>ujar</a:t>
            </a:r>
            <a:r>
              <a:rPr lang="en-ID" sz="1800" dirty="0"/>
              <a:t> Mohamad Nasir </a:t>
            </a:r>
            <a:r>
              <a:rPr lang="en-ID" sz="1800" dirty="0" err="1"/>
              <a:t>kepada</a:t>
            </a:r>
            <a:r>
              <a:rPr lang="en-ID" sz="1800" dirty="0"/>
              <a:t> </a:t>
            </a:r>
            <a:r>
              <a:rPr lang="en-ID" sz="1800" dirty="0" err="1">
                <a:hlinkClick r:id="rId4"/>
              </a:rPr>
              <a:t>Pikiran</a:t>
            </a:r>
            <a:r>
              <a:rPr lang="en-ID" sz="1800" dirty="0">
                <a:hlinkClick r:id="rId4"/>
              </a:rPr>
              <a:t> Rakyat</a:t>
            </a:r>
            <a:r>
              <a:rPr lang="en-ID" sz="1800" dirty="0"/>
              <a:t> di Kantor </a:t>
            </a:r>
            <a:r>
              <a:rPr lang="en-ID" sz="1800" dirty="0" err="1"/>
              <a:t>Kemenristekdikti</a:t>
            </a:r>
            <a:r>
              <a:rPr lang="en-ID" sz="1800" dirty="0"/>
              <a:t>, Jakarta, </a:t>
            </a:r>
            <a:r>
              <a:rPr lang="en-ID" sz="1800" dirty="0" err="1"/>
              <a:t>Senin</a:t>
            </a:r>
            <a:r>
              <a:rPr lang="en-ID" sz="1800" dirty="0"/>
              <a:t> 22 </a:t>
            </a:r>
            <a:r>
              <a:rPr lang="en-ID" sz="1800" dirty="0" err="1"/>
              <a:t>Oktober</a:t>
            </a:r>
            <a:r>
              <a:rPr lang="en-ID" sz="1800" dirty="0"/>
              <a:t> 2018.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400" b="0" i="0" u="none" strike="noStrike" cap="none" dirty="0">
              <a:solidFill>
                <a:schemeClr val="dk1"/>
              </a:solidFill>
              <a:latin typeface="Fauna One"/>
              <a:ea typeface="Fauna One"/>
              <a:cs typeface="Fauna One"/>
              <a:sym typeface="Fauna One"/>
            </a:endParaRPr>
          </a:p>
        </p:txBody>
      </p:sp>
    </p:spTree>
    <p:extLst>
      <p:ext uri="{BB962C8B-B14F-4D97-AF65-F5344CB8AC3E}">
        <p14:creationId xmlns:p14="http://schemas.microsoft.com/office/powerpoint/2010/main" val="1822267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2819400"/>
            <a:ext cx="7086600" cy="1470025"/>
          </a:xfrm>
        </p:spPr>
        <p:txBody>
          <a:bodyPr/>
          <a:lstStyle/>
          <a:p>
            <a:pPr algn="r"/>
            <a:r>
              <a:rPr lang="en-US" i="1" dirty="0" err="1"/>
              <a:t>Presentasi</a:t>
            </a:r>
            <a:r>
              <a:rPr lang="en-US" i="1" dirty="0"/>
              <a:t> </a:t>
            </a:r>
            <a:r>
              <a:rPr lang="en-US" i="1" dirty="0" err="1"/>
              <a:t>Selesai</a:t>
            </a:r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sz="2800" i="1" dirty="0" err="1">
                <a:solidFill>
                  <a:schemeClr val="accent1"/>
                </a:solidFill>
                <a:latin typeface="+mj-lt"/>
              </a:rPr>
              <a:t>Terima</a:t>
            </a:r>
            <a:r>
              <a:rPr lang="en-US" sz="2800" i="1" dirty="0">
                <a:solidFill>
                  <a:schemeClr val="accent1"/>
                </a:solidFill>
                <a:latin typeface="+mj-lt"/>
              </a:rPr>
              <a:t> </a:t>
            </a:r>
            <a:r>
              <a:rPr lang="en-US" sz="2800" i="1" dirty="0" err="1">
                <a:solidFill>
                  <a:schemeClr val="accent1"/>
                </a:solidFill>
                <a:latin typeface="+mj-lt"/>
              </a:rPr>
              <a:t>kasih</a:t>
            </a:r>
            <a:endParaRPr lang="en-US" sz="2800" i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80704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68843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BF63E-DE66-4683-A036-77EF233B0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143DE-479B-4E8A-926A-4B3AF2CAB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Bit.ly/</a:t>
            </a:r>
            <a:r>
              <a:rPr lang="en-US" dirty="0" err="1"/>
              <a:t>KuisionerEU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13395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body" idx="1"/>
          </p:nvPr>
        </p:nvSpPr>
        <p:spPr>
          <a:xfrm>
            <a:off x="457200" y="841249"/>
            <a:ext cx="8229600" cy="4645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sz="2400" b="0" i="0" u="none" strike="noStrike" cap="none" dirty="0">
              <a:solidFill>
                <a:schemeClr val="dk1"/>
              </a:solidFill>
              <a:latin typeface="Fauna One"/>
              <a:ea typeface="Fauna One"/>
              <a:cs typeface="Fauna One"/>
              <a:sym typeface="Fauna One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7DD8E8-E6F1-4F28-B92E-AAD431BFB833}"/>
              </a:ext>
            </a:extLst>
          </p:cNvPr>
          <p:cNvGrpSpPr/>
          <p:nvPr/>
        </p:nvGrpSpPr>
        <p:grpSpPr>
          <a:xfrm>
            <a:off x="1281112" y="2047875"/>
            <a:ext cx="6581775" cy="2762250"/>
            <a:chOff x="830008" y="1251744"/>
            <a:chExt cx="6581775" cy="276225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A9AE749-0788-4F62-8AD9-ACCE8879F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0008" y="1251744"/>
              <a:ext cx="6581775" cy="146685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929346E-24E3-41FE-92DC-B900CC158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41733" y="2718594"/>
              <a:ext cx="5895975" cy="1295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7505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2590800" y="274638"/>
            <a:ext cx="6096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 ExtraBold"/>
              <a:buNone/>
            </a:pPr>
            <a:r>
              <a:rPr lang="en-US" sz="4000" b="0" i="1" u="none" strike="noStrike" cap="none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Masa </a:t>
            </a:r>
            <a:r>
              <a:rPr lang="en-US" sz="4000" b="0" i="1" u="none" strike="noStrike" cap="none" dirty="0" err="1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jabatan</a:t>
            </a:r>
            <a:r>
              <a:rPr lang="en-US" sz="4000" b="0" i="1" u="none" strike="noStrike" cap="none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sz="4000" b="0" i="1" u="none" strike="noStrike" cap="none" dirty="0" err="1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Rektor</a:t>
            </a:r>
            <a:endParaRPr sz="4000" b="0" i="1" u="none" strike="noStrike" cap="none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457200" y="1676401"/>
            <a:ext cx="82296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rPr>
              <a:t>Masa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rPr>
              <a:t>jabatan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rPr>
              <a:t>Rektor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rPr>
              <a:t> dan wakil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rPr>
              <a:t>Rektor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rPr>
              <a:t>adalah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rPr>
              <a:t> 5 ( lima)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rPr>
              <a:t>tahun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rPr>
              <a:t> dan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rPr>
              <a:t>dapat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rPr>
              <a:t>dipilih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rPr>
              <a:t>kembali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rPr>
              <a:t>untuk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rPr>
              <a:t> 1 (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rPr>
              <a:t>satu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rPr>
              <a:t>) kali masa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Fauna One"/>
                <a:ea typeface="Fauna One"/>
                <a:cs typeface="Fauna One"/>
                <a:sym typeface="Fauna One"/>
              </a:rPr>
              <a:t>jabatan</a:t>
            </a:r>
            <a:r>
              <a:rPr lang="en-US" sz="2400" dirty="0"/>
              <a:t>.   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(PP No. 65 </a:t>
            </a:r>
            <a:r>
              <a:rPr lang="en-US" sz="2400" dirty="0" err="1"/>
              <a:t>Tahun</a:t>
            </a:r>
            <a:r>
              <a:rPr lang="en-US" sz="2400" dirty="0"/>
              <a:t> 2013 </a:t>
            </a:r>
            <a:r>
              <a:rPr lang="en-US" sz="2400" dirty="0" err="1"/>
              <a:t>Pasal</a:t>
            </a:r>
            <a:r>
              <a:rPr lang="en-US" sz="2400" dirty="0"/>
              <a:t> 25 </a:t>
            </a:r>
            <a:r>
              <a:rPr lang="en-US" sz="2400" dirty="0" err="1"/>
              <a:t>ayat</a:t>
            </a:r>
            <a:r>
              <a:rPr lang="en-US" sz="2400" dirty="0"/>
              <a:t> 10)</a:t>
            </a:r>
            <a:endParaRPr lang="en-US" sz="2400" b="0" u="none" strike="noStrike" cap="none" dirty="0">
              <a:solidFill>
                <a:schemeClr val="dk1"/>
              </a:solidFill>
              <a:latin typeface="Fauna One"/>
              <a:ea typeface="Fauna One"/>
              <a:cs typeface="Fauna One"/>
              <a:sym typeface="Fauna On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2590800" y="274638"/>
            <a:ext cx="6096000" cy="1613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 ExtraBold"/>
              <a:buNone/>
            </a:pPr>
            <a:r>
              <a:rPr lang="en-US" sz="4000" b="0" i="1" u="none" strike="noStrike" cap="none" dirty="0" err="1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Pengangkatan</a:t>
            </a:r>
            <a:r>
              <a:rPr lang="en-US" sz="4000" b="0" i="1" u="none" strike="noStrike" cap="none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dan </a:t>
            </a:r>
            <a:r>
              <a:rPr lang="en-US" sz="4000" b="0" i="1" u="none" strike="noStrike" cap="none" dirty="0" err="1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Pemberhentian</a:t>
            </a:r>
            <a:r>
              <a:rPr lang="en-US" sz="4000" b="0" i="1" u="none" strike="noStrike" cap="none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sz="4000" b="0" i="1" u="none" strike="noStrike" cap="none" dirty="0" err="1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Rektor</a:t>
            </a:r>
            <a:endParaRPr sz="4000" b="0" i="1" u="none" strike="noStrike" cap="none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457200" y="2064773"/>
            <a:ext cx="8229600" cy="3421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sz="2400" b="0" i="0" u="none" strike="noStrike" cap="none" dirty="0">
              <a:solidFill>
                <a:schemeClr val="dk1"/>
              </a:solidFill>
              <a:latin typeface="Fauna One"/>
              <a:ea typeface="Fauna One"/>
              <a:cs typeface="Fauna One"/>
              <a:sym typeface="Fauna On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C2CA1E-AF72-4F2E-AA1C-F38D50954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9375" y="2064773"/>
            <a:ext cx="623887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37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65C4A1-494E-41F7-A580-7E1022766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850" y="681037"/>
            <a:ext cx="6210300" cy="5495925"/>
          </a:xfrm>
          <a:prstGeom prst="rect">
            <a:avLst/>
          </a:prstGeom>
        </p:spPr>
      </p:pic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457200" y="737419"/>
            <a:ext cx="8229600" cy="4748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lang="it-IT" sz="2400" b="0" i="0" u="none" strike="noStrike" cap="none" dirty="0">
              <a:solidFill>
                <a:schemeClr val="dk1"/>
              </a:solidFill>
              <a:latin typeface="Fauna One"/>
              <a:ea typeface="Fauna One"/>
              <a:cs typeface="Fauna One"/>
              <a:sym typeface="Fauna On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9DC05E9-BB9A-41FA-868A-D26AC2DAEC48}"/>
              </a:ext>
            </a:extLst>
          </p:cNvPr>
          <p:cNvGrpSpPr/>
          <p:nvPr/>
        </p:nvGrpSpPr>
        <p:grpSpPr>
          <a:xfrm>
            <a:off x="1594447" y="748173"/>
            <a:ext cx="5862399" cy="5281461"/>
            <a:chOff x="1594447" y="748173"/>
            <a:chExt cx="5862399" cy="52814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5F1A22C-F7A8-455B-961F-9E5268A31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8496" y="748173"/>
              <a:ext cx="5848350" cy="14287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5E9EFD1-39DD-4EBD-8A31-C293800E4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94447" y="2192596"/>
              <a:ext cx="5862399" cy="3837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3072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2590800" y="274638"/>
            <a:ext cx="6096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 ExtraBold"/>
              <a:buNone/>
            </a:pPr>
            <a:r>
              <a:rPr lang="en-US" sz="4000" i="1" dirty="0" err="1"/>
              <a:t>Bobot</a:t>
            </a:r>
            <a:r>
              <a:rPr lang="en-US" sz="4000" i="1" dirty="0"/>
              <a:t> </a:t>
            </a:r>
            <a:r>
              <a:rPr lang="en-US" sz="4000" i="1" dirty="0" err="1"/>
              <a:t>suara</a:t>
            </a:r>
            <a:r>
              <a:rPr lang="en-US" sz="4000" i="1" dirty="0"/>
              <a:t> </a:t>
            </a:r>
            <a:r>
              <a:rPr lang="en-US" sz="4000" i="1" dirty="0" err="1"/>
              <a:t>dalam</a:t>
            </a:r>
            <a:r>
              <a:rPr lang="en-US" sz="4000" i="1" dirty="0"/>
              <a:t> </a:t>
            </a:r>
            <a:r>
              <a:rPr lang="en-US" sz="4000" i="1" dirty="0" err="1"/>
              <a:t>pemilihan</a:t>
            </a:r>
            <a:r>
              <a:rPr lang="en-US" sz="4000" i="1" dirty="0"/>
              <a:t> </a:t>
            </a:r>
            <a:r>
              <a:rPr lang="en-US" sz="4000" i="1" dirty="0" err="1"/>
              <a:t>rektor</a:t>
            </a:r>
            <a:endParaRPr sz="4000" b="0" i="1" u="none" strike="noStrike" cap="none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457200" y="1676401"/>
            <a:ext cx="82296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sz="2400" b="0" i="0" u="none" strike="noStrike" cap="none" dirty="0">
              <a:solidFill>
                <a:schemeClr val="dk1"/>
              </a:solidFill>
              <a:latin typeface="Fauna One"/>
              <a:ea typeface="Fauna One"/>
              <a:cs typeface="Fauna One"/>
              <a:sym typeface="Fauna On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21EF57-0D81-4142-85D9-D30DBA4E7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251" y="1838326"/>
            <a:ext cx="6153150" cy="34861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WA WM ITB 2018">
      <a:dk1>
        <a:srgbClr val="08617E"/>
      </a:dk1>
      <a:lt1>
        <a:srgbClr val="FFFFFF"/>
      </a:lt1>
      <a:dk2>
        <a:srgbClr val="08617E"/>
      </a:dk2>
      <a:lt2>
        <a:srgbClr val="FFFFFF"/>
      </a:lt2>
      <a:accent1>
        <a:srgbClr val="F69B6A"/>
      </a:accent1>
      <a:accent2>
        <a:srgbClr val="FFC973"/>
      </a:accent2>
      <a:accent3>
        <a:srgbClr val="2482A3"/>
      </a:accent3>
      <a:accent4>
        <a:srgbClr val="4E9FCC"/>
      </a:accent4>
      <a:accent5>
        <a:srgbClr val="FFD892"/>
      </a:accent5>
      <a:accent6>
        <a:srgbClr val="FFB980"/>
      </a:accent6>
      <a:hlink>
        <a:srgbClr val="F79646"/>
      </a:hlink>
      <a:folHlink>
        <a:srgbClr val="800080"/>
      </a:folHlink>
    </a:clrScheme>
    <a:fontScheme name="MWA WM ITB 2018">
      <a:majorFont>
        <a:latin typeface="Montserrat ExtraBold"/>
        <a:ea typeface=""/>
        <a:cs typeface=""/>
      </a:majorFont>
      <a:minorFont>
        <a:latin typeface="Fauna On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MWA WM ITB 2018">
      <a:dk1>
        <a:srgbClr val="08617E"/>
      </a:dk1>
      <a:lt1>
        <a:srgbClr val="FFFFFF"/>
      </a:lt1>
      <a:dk2>
        <a:srgbClr val="08617E"/>
      </a:dk2>
      <a:lt2>
        <a:srgbClr val="FFFFFF"/>
      </a:lt2>
      <a:accent1>
        <a:srgbClr val="F69B6A"/>
      </a:accent1>
      <a:accent2>
        <a:srgbClr val="FFC973"/>
      </a:accent2>
      <a:accent3>
        <a:srgbClr val="2482A3"/>
      </a:accent3>
      <a:accent4>
        <a:srgbClr val="4E9FCC"/>
      </a:accent4>
      <a:accent5>
        <a:srgbClr val="FFD892"/>
      </a:accent5>
      <a:accent6>
        <a:srgbClr val="FFB980"/>
      </a:accent6>
      <a:hlink>
        <a:srgbClr val="F79646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MWA WM ITB 2018">
      <a:dk1>
        <a:srgbClr val="08617E"/>
      </a:dk1>
      <a:lt1>
        <a:srgbClr val="FFFFFF"/>
      </a:lt1>
      <a:dk2>
        <a:srgbClr val="08617E"/>
      </a:dk2>
      <a:lt2>
        <a:srgbClr val="FFFFFF"/>
      </a:lt2>
      <a:accent1>
        <a:srgbClr val="F69B6A"/>
      </a:accent1>
      <a:accent2>
        <a:srgbClr val="FFC973"/>
      </a:accent2>
      <a:accent3>
        <a:srgbClr val="2482A3"/>
      </a:accent3>
      <a:accent4>
        <a:srgbClr val="4E9FCC"/>
      </a:accent4>
      <a:accent5>
        <a:srgbClr val="FFD892"/>
      </a:accent5>
      <a:accent6>
        <a:srgbClr val="FFB980"/>
      </a:accent6>
      <a:hlink>
        <a:srgbClr val="F79646"/>
      </a:hlink>
      <a:folHlink>
        <a:srgbClr val="800080"/>
      </a:folHlink>
    </a:clrScheme>
    <a:fontScheme name="MWA WM ITB 2018">
      <a:majorFont>
        <a:latin typeface="Montserrat ExtraBold"/>
        <a:ea typeface=""/>
        <a:cs typeface=""/>
      </a:majorFont>
      <a:minorFont>
        <a:latin typeface="Fauna On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1207</Words>
  <Application>Microsoft Office PowerPoint</Application>
  <PresentationFormat>On-screen Show (4:3)</PresentationFormat>
  <Paragraphs>151</Paragraphs>
  <Slides>37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Fauna One</vt:lpstr>
      <vt:lpstr>Montserrat ExtraBold</vt:lpstr>
      <vt:lpstr>Office Theme</vt:lpstr>
      <vt:lpstr>1_Office Theme</vt:lpstr>
      <vt:lpstr>2_Office Theme</vt:lpstr>
      <vt:lpstr>Kajian Pemilihan Rektor</vt:lpstr>
      <vt:lpstr>Pemilihan Rektor ITB</vt:lpstr>
      <vt:lpstr>Persyaratan yang harus dipenuhi untuk menjadi rektor</vt:lpstr>
      <vt:lpstr>PowerPoint Presentation</vt:lpstr>
      <vt:lpstr>Masa jabatan Rektor</vt:lpstr>
      <vt:lpstr>Pengangkatan dan Pemberhentian Rektor</vt:lpstr>
      <vt:lpstr>PowerPoint Presentation</vt:lpstr>
      <vt:lpstr>PowerPoint Presentation</vt:lpstr>
      <vt:lpstr>Bobot suara dalam pemilihan rektor</vt:lpstr>
      <vt:lpstr>#2019PEMILIHANREKTORITB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Pemilihan Rektor ITB</vt:lpstr>
      <vt:lpstr>Dasar Hukum</vt:lpstr>
      <vt:lpstr>Kriteria/Kompetensi Rektor </vt:lpstr>
      <vt:lpstr>Tahapan Pemilihan Rektor</vt:lpstr>
      <vt:lpstr>Pedoman dan Tata Cara Penetapan Nomine</vt:lpstr>
      <vt:lpstr>Pedoman dan Tata Cara Penetapan Nomine</vt:lpstr>
      <vt:lpstr>Pedoman dan Tata Cara Penetapan Nomine</vt:lpstr>
      <vt:lpstr>Pemilihan Ketua PTN Non-BH</vt:lpstr>
      <vt:lpstr>Pengangkatan</vt:lpstr>
      <vt:lpstr>Syarat</vt:lpstr>
      <vt:lpstr>Judul Slide</vt:lpstr>
      <vt:lpstr>Tahap Pengangkatan</vt:lpstr>
      <vt:lpstr>PowerPoint Presentation</vt:lpstr>
      <vt:lpstr>PowerPoint Presentation</vt:lpstr>
      <vt:lpstr>PowerPoint Presentation</vt:lpstr>
      <vt:lpstr>Pemilihan</vt:lpstr>
      <vt:lpstr>Gambaran: Pemilihan Rektor di Unpad</vt:lpstr>
      <vt:lpstr>Cuplikan Berita</vt:lpstr>
      <vt:lpstr>Cuplikan Berita</vt:lpstr>
      <vt:lpstr>Presentasi Selesai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Muhamad Rizqi Naufal Afif</cp:lastModifiedBy>
  <cp:revision>38</cp:revision>
  <dcterms:created xsi:type="dcterms:W3CDTF">2018-08-11T10:07:31Z</dcterms:created>
  <dcterms:modified xsi:type="dcterms:W3CDTF">2019-01-30T13:44:56Z</dcterms:modified>
</cp:coreProperties>
</file>